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7" r:id="rId3"/>
    <p:sldId id="259" r:id="rId4"/>
    <p:sldId id="260" r:id="rId5"/>
    <p:sldId id="270" r:id="rId6"/>
    <p:sldId id="261" r:id="rId7"/>
    <p:sldId id="262" r:id="rId8"/>
    <p:sldId id="264" r:id="rId9"/>
    <p:sldId id="263" r:id="rId10"/>
    <p:sldId id="275" r:id="rId11"/>
    <p:sldId id="265" r:id="rId12"/>
    <p:sldId id="266" r:id="rId13"/>
    <p:sldId id="272" r:id="rId14"/>
    <p:sldId id="273" r:id="rId15"/>
    <p:sldId id="267" r:id="rId16"/>
    <p:sldId id="268" r:id="rId17"/>
    <p:sldId id="271" r:id="rId18"/>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8" userDrawn="1">
          <p15:clr>
            <a:srgbClr val="F26B43"/>
          </p15:clr>
        </p15:guide>
        <p15:guide id="2" pos="39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1F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CEF29C-67D3-4DC5-8D63-AEC12E37ACE1}" v="7" dt="2024-12-18T15:56:27.369"/>
    <p1510:client id="{F4F96716-8AC0-9642-8787-B3DF99D97D60}" v="15" dt="2024-12-18T16:44:04.72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65" autoAdjust="0"/>
    <p:restoredTop sz="94660"/>
  </p:normalViewPr>
  <p:slideViewPr>
    <p:cSldViewPr snapToGrid="0">
      <p:cViewPr varScale="1">
        <p:scale>
          <a:sx n="119" d="100"/>
          <a:sy n="119" d="100"/>
        </p:scale>
        <p:origin x="4552" y="192"/>
      </p:cViewPr>
      <p:guideLst>
        <p:guide orient="horz" pos="1338"/>
        <p:guide pos="392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21F51BD-9548-4DE2-9220-A52A2810AA88}" type="datetimeFigureOut">
              <a:rPr lang="it-IT" smtClean="0"/>
              <a:t>18/12/24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4200369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1F51BD-9548-4DE2-9220-A52A2810AA88}" type="datetimeFigureOut">
              <a:rPr lang="it-IT" smtClean="0"/>
              <a:t>18/12/24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520498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3"/>
            <a:ext cx="1478756" cy="7749117"/>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71488" y="486833"/>
            <a:ext cx="4350544" cy="77491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1F51BD-9548-4DE2-9220-A52A2810AA88}" type="datetimeFigureOut">
              <a:rPr lang="it-IT" smtClean="0"/>
              <a:t>18/12/24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1409429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1F51BD-9548-4DE2-9220-A52A2810AA88}" type="datetimeFigureOut">
              <a:rPr lang="it-IT" smtClean="0"/>
              <a:t>18/12/24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3509143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21F51BD-9548-4DE2-9220-A52A2810AA88}" type="datetimeFigureOut">
              <a:rPr lang="it-IT" smtClean="0"/>
              <a:t>18/12/24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408105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21F51BD-9548-4DE2-9220-A52A2810AA88}" type="datetimeFigureOut">
              <a:rPr lang="it-IT" smtClean="0"/>
              <a:t>18/12/24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23820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5"/>
            <a:ext cx="5915025" cy="176741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Content Placeholder 3"/>
          <p:cNvSpPr>
            <a:spLocks noGrp="1"/>
          </p:cNvSpPr>
          <p:nvPr>
            <p:ph sz="half" idx="2"/>
          </p:nvPr>
        </p:nvSpPr>
        <p:spPr>
          <a:xfrm>
            <a:off x="472381" y="3340100"/>
            <a:ext cx="2901255" cy="49127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Content Placeholder 5"/>
          <p:cNvSpPr>
            <a:spLocks noGrp="1"/>
          </p:cNvSpPr>
          <p:nvPr>
            <p:ph sz="quarter" idx="4"/>
          </p:nvPr>
        </p:nvSpPr>
        <p:spPr>
          <a:xfrm>
            <a:off x="3471863" y="3340100"/>
            <a:ext cx="2915543" cy="49127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21F51BD-9548-4DE2-9220-A52A2810AA88}" type="datetimeFigureOut">
              <a:rPr lang="it-IT" smtClean="0"/>
              <a:t>18/12/24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1902918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21F51BD-9548-4DE2-9220-A52A2810AA88}" type="datetimeFigureOut">
              <a:rPr lang="it-IT" smtClean="0"/>
              <a:t>18/12/24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304019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F51BD-9548-4DE2-9220-A52A2810AA88}" type="datetimeFigureOut">
              <a:rPr lang="it-IT" smtClean="0"/>
              <a:t>18/12/24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1317203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2915543" y="1316568"/>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21F51BD-9548-4DE2-9220-A52A2810AA88}" type="datetimeFigureOut">
              <a:rPr lang="it-IT" smtClean="0"/>
              <a:t>18/12/24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2313337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915543" y="1316568"/>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21F51BD-9548-4DE2-9220-A52A2810AA88}" type="datetimeFigureOut">
              <a:rPr lang="it-IT" smtClean="0"/>
              <a:t>18/12/24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67A8044-6628-42E1-B624-FCB98E81D50F}" type="slidenum">
              <a:rPr lang="it-IT" smtClean="0"/>
              <a:t>‹N›</a:t>
            </a:fld>
            <a:endParaRPr lang="it-IT"/>
          </a:p>
        </p:txBody>
      </p:sp>
    </p:spTree>
    <p:extLst>
      <p:ext uri="{BB962C8B-B14F-4D97-AF65-F5344CB8AC3E}">
        <p14:creationId xmlns:p14="http://schemas.microsoft.com/office/powerpoint/2010/main" val="838105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5"/>
            <a:ext cx="5915025" cy="176741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471487"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21F51BD-9548-4DE2-9220-A52A2810AA88}" type="datetimeFigureOut">
              <a:rPr lang="it-IT" smtClean="0"/>
              <a:t>18/12/24</a:t>
            </a:fld>
            <a:endParaRPr lang="it-IT"/>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67A8044-6628-42E1-B624-FCB98E81D50F}" type="slidenum">
              <a:rPr lang="it-IT" smtClean="0"/>
              <a:t>‹N›</a:t>
            </a:fld>
            <a:endParaRPr lang="it-IT"/>
          </a:p>
        </p:txBody>
      </p:sp>
    </p:spTree>
    <p:extLst>
      <p:ext uri="{BB962C8B-B14F-4D97-AF65-F5344CB8AC3E}">
        <p14:creationId xmlns:p14="http://schemas.microsoft.com/office/powerpoint/2010/main" val="29190510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0E9EB-7B59-1764-959A-3E6AFB38F292}"/>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623E3F63-07D9-3E58-5AF0-8E429F5CB861}"/>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398AB578-C74E-AC40-F435-161A7E41B1D1}"/>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5B04E604-B2B3-03B1-9E29-7770A1C487B3}"/>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D1FB3AD1-7311-F241-8413-7B5E942F035D}"/>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12" name="Rettangolo 11">
            <a:extLst>
              <a:ext uri="{FF2B5EF4-FFF2-40B4-BE49-F238E27FC236}">
                <a16:creationId xmlns:a16="http://schemas.microsoft.com/office/drawing/2014/main" id="{E6CD63C0-A461-FADB-C427-4F33B0921D90}"/>
              </a:ext>
            </a:extLst>
          </p:cNvPr>
          <p:cNvSpPr/>
          <p:nvPr/>
        </p:nvSpPr>
        <p:spPr>
          <a:xfrm>
            <a:off x="-10424" y="3242596"/>
            <a:ext cx="6857999" cy="9133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sz="3200" b="1" kern="100" dirty="0">
                <a:effectLst/>
                <a:latin typeface="Posterama" panose="020B0504020200020000" pitchFamily="34" charset="0"/>
                <a:ea typeface="Aptos" panose="020B0004020202020204" pitchFamily="34" charset="0"/>
                <a:cs typeface="Posterama" panose="020B0504020200020000" pitchFamily="34" charset="0"/>
              </a:rPr>
              <a:t>CORSO </a:t>
            </a:r>
            <a:br>
              <a:rPr lang="it-IT" sz="3200" b="1" kern="100" dirty="0">
                <a:latin typeface="Posterama" panose="020B0504020200020000" pitchFamily="34" charset="0"/>
                <a:ea typeface="Aptos" panose="020B0004020202020204" pitchFamily="34" charset="0"/>
                <a:cs typeface="Posterama" panose="020B0504020200020000" pitchFamily="34" charset="0"/>
              </a:rPr>
            </a:br>
            <a:r>
              <a:rPr lang="it-IT" sz="3200" b="1" kern="100" dirty="0">
                <a:effectLst/>
                <a:latin typeface="Posterama" panose="020B0504020200020000" pitchFamily="34" charset="0"/>
                <a:ea typeface="Aptos" panose="020B0004020202020204" pitchFamily="34" charset="0"/>
                <a:cs typeface="Posterama" panose="020B0504020200020000" pitchFamily="34" charset="0"/>
              </a:rPr>
              <a:t>PER RESPONSABILI SAFEGUARDING</a:t>
            </a:r>
            <a:endParaRPr lang="it-IT" sz="3200" kern="100" dirty="0">
              <a:effectLst/>
              <a:latin typeface="Posterama" panose="020B0504020200020000" pitchFamily="34" charset="0"/>
              <a:ea typeface="Aptos" panose="020B0004020202020204" pitchFamily="34" charset="0"/>
              <a:cs typeface="Posterama" panose="020B0504020200020000" pitchFamily="34" charset="0"/>
            </a:endParaRPr>
          </a:p>
        </p:txBody>
      </p:sp>
      <p:pic>
        <p:nvPicPr>
          <p:cNvPr id="4" name="Immagine 3" descr="Immagine che contiene Carattere, testo, Elementi grafici, grafica&#10;&#10;Descrizione generata automaticamente">
            <a:extLst>
              <a:ext uri="{FF2B5EF4-FFF2-40B4-BE49-F238E27FC236}">
                <a16:creationId xmlns:a16="http://schemas.microsoft.com/office/drawing/2014/main" id="{80B835B2-C980-100B-F74B-AFAA792FB5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5443" y="7900995"/>
            <a:ext cx="1066264" cy="437891"/>
          </a:xfrm>
          <a:prstGeom prst="rect">
            <a:avLst/>
          </a:prstGeom>
        </p:spPr>
      </p:pic>
      <p:sp>
        <p:nvSpPr>
          <p:cNvPr id="7" name="CasellaDiTesto 6">
            <a:extLst>
              <a:ext uri="{FF2B5EF4-FFF2-40B4-BE49-F238E27FC236}">
                <a16:creationId xmlns:a16="http://schemas.microsoft.com/office/drawing/2014/main" id="{6595558C-14EC-3A62-B84E-6C546E23BB69}"/>
              </a:ext>
            </a:extLst>
          </p:cNvPr>
          <p:cNvSpPr txBox="1"/>
          <p:nvPr/>
        </p:nvSpPr>
        <p:spPr>
          <a:xfrm>
            <a:off x="0" y="4861305"/>
            <a:ext cx="6847574" cy="584775"/>
          </a:xfrm>
          <a:prstGeom prst="rect">
            <a:avLst/>
          </a:prstGeom>
          <a:noFill/>
        </p:spPr>
        <p:txBody>
          <a:bodyPr wrap="square">
            <a:spAutoFit/>
          </a:bodyPr>
          <a:lstStyle/>
          <a:p>
            <a:pPr algn="ctr"/>
            <a:r>
              <a:rPr lang="it-IT" sz="1600" i="1" dirty="0">
                <a:solidFill>
                  <a:schemeClr val="bg1"/>
                </a:solidFill>
                <a:latin typeface="Posterama" panose="020B0504020200020000" pitchFamily="34" charset="0"/>
                <a:ea typeface="Aptos" panose="020B0004020202020204" pitchFamily="34" charset="0"/>
                <a:cs typeface="Posterama" panose="020B0504020200020000" pitchFamily="34" charset="0"/>
              </a:rPr>
              <a:t>Prevenire e contrastare abusi, violenze e discriminazioni </a:t>
            </a:r>
            <a:br>
              <a:rPr lang="it-IT" sz="1600" i="1" dirty="0">
                <a:solidFill>
                  <a:schemeClr val="bg1"/>
                </a:solidFill>
                <a:latin typeface="Posterama" panose="020B0504020200020000" pitchFamily="34" charset="0"/>
                <a:ea typeface="Aptos" panose="020B0004020202020204" pitchFamily="34" charset="0"/>
                <a:cs typeface="Posterama" panose="020B0504020200020000" pitchFamily="34" charset="0"/>
              </a:rPr>
            </a:br>
            <a:r>
              <a:rPr lang="it-IT" sz="1600" i="1" dirty="0">
                <a:solidFill>
                  <a:schemeClr val="bg1"/>
                </a:solidFill>
                <a:latin typeface="Posterama" panose="020B0504020200020000" pitchFamily="34" charset="0"/>
                <a:ea typeface="Aptos" panose="020B0004020202020204" pitchFamily="34" charset="0"/>
                <a:cs typeface="Posterama" panose="020B0504020200020000" pitchFamily="34" charset="0"/>
              </a:rPr>
              <a:t>nei confronti dei minori in ambito sportivo</a:t>
            </a:r>
          </a:p>
        </p:txBody>
      </p:sp>
      <p:pic>
        <p:nvPicPr>
          <p:cNvPr id="13" name="Immagine 12" descr="Immagine che contiene schermata, Elementi grafici, Policromia, grafica&#10;&#10;Descrizione generata automaticamente">
            <a:extLst>
              <a:ext uri="{FF2B5EF4-FFF2-40B4-BE49-F238E27FC236}">
                <a16:creationId xmlns:a16="http://schemas.microsoft.com/office/drawing/2014/main" id="{5FDB749A-892E-D4AE-DAA1-56D5236929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Tree>
    <p:extLst>
      <p:ext uri="{BB962C8B-B14F-4D97-AF65-F5344CB8AC3E}">
        <p14:creationId xmlns:p14="http://schemas.microsoft.com/office/powerpoint/2010/main" val="433400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98D4A-6A62-A847-A964-3531D8FC5403}"/>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D2A917B6-B096-EA57-A48B-1316123D9A29}"/>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57EA664E-1774-E5D0-E848-D25DBC14C64D}"/>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1F4725FE-717E-6354-CC85-C005B7CAB303}"/>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14AC8410-89AD-C70E-2D2E-40AE0B11B857}"/>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E95A0E5E-0C54-8070-EB1A-F8C2FD93769D}"/>
              </a:ext>
            </a:extLst>
          </p:cNvPr>
          <p:cNvSpPr txBox="1"/>
          <p:nvPr/>
        </p:nvSpPr>
        <p:spPr>
          <a:xfrm>
            <a:off x="539723" y="1484880"/>
            <a:ext cx="5793129" cy="523220"/>
          </a:xfrm>
          <a:prstGeom prst="rect">
            <a:avLst/>
          </a:prstGeom>
          <a:noFill/>
        </p:spPr>
        <p:txBody>
          <a:bodyPr wrap="square">
            <a:spAutoFit/>
          </a:bodyPr>
          <a:lstStyle/>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sp>
        <p:nvSpPr>
          <p:cNvPr id="7" name="CasellaDiTesto 6">
            <a:extLst>
              <a:ext uri="{FF2B5EF4-FFF2-40B4-BE49-F238E27FC236}">
                <a16:creationId xmlns:a16="http://schemas.microsoft.com/office/drawing/2014/main" id="{0233BB00-2888-0796-A1B1-67DB071456A3}"/>
              </a:ext>
            </a:extLst>
          </p:cNvPr>
          <p:cNvSpPr txBox="1"/>
          <p:nvPr/>
        </p:nvSpPr>
        <p:spPr>
          <a:xfrm>
            <a:off x="536688" y="1309453"/>
            <a:ext cx="5781589" cy="9356408"/>
          </a:xfrm>
          <a:prstGeom prst="rect">
            <a:avLst/>
          </a:prstGeom>
          <a:noFill/>
        </p:spPr>
        <p:txBody>
          <a:bodyPr wrap="square">
            <a:spAutoFit/>
          </a:bodyPr>
          <a:lstStyle/>
          <a:p>
            <a:pPr algn="just"/>
            <a:r>
              <a:rPr lang="it-IT" sz="1400" dirty="0">
                <a:solidFill>
                  <a:schemeClr val="bg1"/>
                </a:solidFill>
                <a:latin typeface="Posterama" panose="020B0504020200020000" pitchFamily="34" charset="0"/>
                <a:cs typeface="Posterama" panose="020B0504020200020000" pitchFamily="34" charset="0"/>
              </a:rPr>
              <a:t>La figura dovrà essere preparata, inoltre, a gestire situazioni critiche con empatia e professionalità, evitando ulteriori danni psicologici, e a supportare nel processo di rielaborazione e reinserimento, ristabilendo un clima di serenità nel contesto sportivo. Questo approccio consente di trasformare lo sport in un’esperienza educativa e protettiva, dove ogni individuo possa sentirsi accolto e tutelato.</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L’approccio psicologico permette di affrontare il tema del Safeguarding in maniera integrata, offrendo strumenti concreti e mirati per ogni fase del processo di tutela.</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Il Corso per Responsabili Safeguarding è strutturato per fornire ai partecipanti le competenze legislative, organizzative e psicologiche necessarie a svolgere questo ruolo in modo efficace. </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 </a:t>
            </a:r>
          </a:p>
          <a:p>
            <a:pPr algn="just"/>
            <a:r>
              <a:rPr lang="it-IT" sz="1400" dirty="0">
                <a:solidFill>
                  <a:schemeClr val="bg1"/>
                </a:solidFill>
                <a:latin typeface="Posterama" panose="020B0504020200020000" pitchFamily="34" charset="0"/>
                <a:cs typeface="Posterama" panose="020B0504020200020000" pitchFamily="34" charset="0"/>
              </a:rPr>
              <a:t>Durante il corso, i partecipanti avranno l'opportunità di approfondire:</a:t>
            </a:r>
          </a:p>
          <a:p>
            <a:pPr marL="11113"/>
            <a:endParaRPr lang="it-IT" sz="1400" dirty="0">
              <a:solidFill>
                <a:schemeClr val="bg1"/>
              </a:solidFill>
              <a:latin typeface="Posterama" panose="020B0504020200020000" pitchFamily="34" charset="0"/>
              <a:cs typeface="Posterama" panose="020B0504020200020000" pitchFamily="34" charset="0"/>
            </a:endParaRPr>
          </a:p>
          <a:p>
            <a:pPr marL="182563" indent="-171450">
              <a:buFont typeface="Arial" panose="020B0604020202020204" pitchFamily="34" charset="0"/>
              <a:buChar char="•"/>
            </a:pPr>
            <a:r>
              <a:rPr lang="it-IT" sz="1400" dirty="0">
                <a:solidFill>
                  <a:schemeClr val="bg1"/>
                </a:solidFill>
                <a:latin typeface="Posterama" panose="020B0504020200020000" pitchFamily="34" charset="0"/>
                <a:cs typeface="Posterama" panose="020B0504020200020000" pitchFamily="34" charset="0"/>
              </a:rPr>
              <a:t>Le normative nazionali e internazionali relative alla tutela dei minori e delle persone vulnerabili.</a:t>
            </a:r>
          </a:p>
          <a:p>
            <a:pPr marL="182563" indent="-171450">
              <a:buFont typeface="Arial" panose="020B0604020202020204" pitchFamily="34" charset="0"/>
              <a:buChar char="•"/>
            </a:pPr>
            <a:r>
              <a:rPr lang="it-IT" sz="1400" dirty="0">
                <a:solidFill>
                  <a:schemeClr val="bg1"/>
                </a:solidFill>
                <a:latin typeface="Posterama" panose="020B0504020200020000" pitchFamily="34" charset="0"/>
                <a:cs typeface="Posterama" panose="020B0504020200020000" pitchFamily="34" charset="0"/>
              </a:rPr>
              <a:t>Quali azioni porre in essere per adempiere al dettato della legge</a:t>
            </a:r>
          </a:p>
          <a:p>
            <a:pPr marL="182563" indent="-171450">
              <a:buFont typeface="Arial" panose="020B0604020202020204" pitchFamily="34" charset="0"/>
              <a:buChar char="•"/>
            </a:pPr>
            <a:r>
              <a:rPr lang="it-IT" sz="1400" dirty="0">
                <a:solidFill>
                  <a:schemeClr val="bg1"/>
                </a:solidFill>
                <a:latin typeface="Posterama" panose="020B0504020200020000" pitchFamily="34" charset="0"/>
                <a:cs typeface="Posterama" panose="020B0504020200020000" pitchFamily="34" charset="0"/>
              </a:rPr>
              <a:t>Le strategie di intervento e gestione delle segnalazioni.</a:t>
            </a:r>
          </a:p>
          <a:p>
            <a:pPr marL="182563" indent="-171450">
              <a:buFont typeface="Arial" panose="020B0604020202020204" pitchFamily="34" charset="0"/>
              <a:buChar char="•"/>
            </a:pPr>
            <a:r>
              <a:rPr lang="it-IT" sz="1400" dirty="0">
                <a:solidFill>
                  <a:schemeClr val="bg1"/>
                </a:solidFill>
                <a:latin typeface="Posterama" panose="020B0504020200020000" pitchFamily="34" charset="0"/>
                <a:cs typeface="Posterama" panose="020B0504020200020000" pitchFamily="34" charset="0"/>
              </a:rPr>
              <a:t>Le strategie di prevenzione, con particolare attenzione al riconoscimento dei segnali di abuso e discriminazione.</a:t>
            </a:r>
          </a:p>
          <a:p>
            <a:pPr marL="182563" indent="-171450">
              <a:buFont typeface="Arial" panose="020B0604020202020204" pitchFamily="34" charset="0"/>
              <a:buChar char="•"/>
            </a:pPr>
            <a:r>
              <a:rPr lang="it-IT" sz="1400" dirty="0">
                <a:solidFill>
                  <a:schemeClr val="bg1"/>
                </a:solidFill>
                <a:latin typeface="Posterama" panose="020B0504020200020000" pitchFamily="34" charset="0"/>
                <a:cs typeface="Posterama" panose="020B0504020200020000" pitchFamily="34" charset="0"/>
              </a:rPr>
              <a:t>La costruzione di un modello sportivo fondato sull'inclusione, sul rispetto e sul benessere psicofisico degli atleti.</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 </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p:txBody>
      </p:sp>
      <p:pic>
        <p:nvPicPr>
          <p:cNvPr id="13" name="Immagine 12" descr="Immagine che contiene Carattere, Elementi grafici, schermata, grafica&#10;&#10;Descrizione generata automaticamente">
            <a:extLst>
              <a:ext uri="{FF2B5EF4-FFF2-40B4-BE49-F238E27FC236}">
                <a16:creationId xmlns:a16="http://schemas.microsoft.com/office/drawing/2014/main" id="{F63CC5B1-9DED-0C3E-1EA3-C4B635A80D58}"/>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14" name="Immagine 13" descr="Immagine che contiene schermata, Elementi grafici, Policromia, grafica&#10;&#10;Descrizione generata automaticamente">
            <a:extLst>
              <a:ext uri="{FF2B5EF4-FFF2-40B4-BE49-F238E27FC236}">
                <a16:creationId xmlns:a16="http://schemas.microsoft.com/office/drawing/2014/main" id="{BA264654-BB5E-38FA-6ECF-7B0A78AF8D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Tree>
    <p:extLst>
      <p:ext uri="{BB962C8B-B14F-4D97-AF65-F5344CB8AC3E}">
        <p14:creationId xmlns:p14="http://schemas.microsoft.com/office/powerpoint/2010/main" val="2826662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CDC5D4-951F-D638-52B7-168F047CD79D}"/>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D48009B6-B408-203B-FD55-3A60A597E99A}"/>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FAE73343-9804-728A-4609-F34E1F4DA3A8}"/>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CF988B99-348D-BC66-4F08-3CCA191E1744}"/>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40EFE3D8-DC7E-01BD-EF13-1E1FC59B5DA0}"/>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9BD1ADA9-AA14-9A33-5186-9F90BFBBF5FC}"/>
              </a:ext>
            </a:extLst>
          </p:cNvPr>
          <p:cNvSpPr txBox="1"/>
          <p:nvPr/>
        </p:nvSpPr>
        <p:spPr>
          <a:xfrm>
            <a:off x="539723" y="2035526"/>
            <a:ext cx="5793129" cy="6401753"/>
          </a:xfrm>
          <a:prstGeom prst="rect">
            <a:avLst/>
          </a:prstGeom>
          <a:noFill/>
        </p:spPr>
        <p:txBody>
          <a:bodyPr wrap="square">
            <a:spAutoFit/>
          </a:bodyPr>
          <a:lstStyle/>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Normativa nazionale e internazionale sulla tutela dei minori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Rapporto tra fonti normative e ordinamento sportivo: dai decreti ai principi fondamentali per la predisposizione di linee guida.</a:t>
            </a:r>
          </a:p>
          <a:p>
            <a:pPr algn="just"/>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Come scegliere il responsabile di Safeguarding. Consigli per evitare la così detta </a:t>
            </a:r>
            <a:r>
              <a:rPr lang="it-IT" sz="1200" i="1" dirty="0">
                <a:solidFill>
                  <a:schemeClr val="bg1"/>
                </a:solidFill>
                <a:latin typeface="Posterama" panose="020B0504020200020000" pitchFamily="34" charset="0"/>
                <a:ea typeface="Aptos" panose="020B0004020202020204" pitchFamily="34" charset="0"/>
                <a:cs typeface="Posterama" panose="020B0504020200020000" pitchFamily="34" charset="0"/>
              </a:rPr>
              <a:t>"culpa in </a:t>
            </a:r>
            <a:r>
              <a:rPr lang="it-IT" sz="1200" i="1" dirty="0" err="1">
                <a:solidFill>
                  <a:schemeClr val="bg1"/>
                </a:solidFill>
                <a:latin typeface="Posterama" panose="020B0504020200020000" pitchFamily="34" charset="0"/>
                <a:ea typeface="Aptos" panose="020B0004020202020204" pitchFamily="34" charset="0"/>
                <a:cs typeface="Posterama" panose="020B0504020200020000" pitchFamily="34" charset="0"/>
              </a:rPr>
              <a:t>eligendo</a:t>
            </a:r>
            <a:r>
              <a:rPr lang="it-IT" sz="1200" i="1" dirty="0">
                <a:solidFill>
                  <a:schemeClr val="bg1"/>
                </a:solidFill>
                <a:latin typeface="Posterama" panose="020B0504020200020000" pitchFamily="34" charset="0"/>
                <a:ea typeface="Aptos" panose="020B0004020202020204" pitchFamily="34" charset="0"/>
                <a:cs typeface="Posterama" panose="020B0504020200020000" pitchFamily="34" charset="0"/>
              </a:rPr>
              <a:t>"</a:t>
            </a:r>
          </a:p>
          <a:p>
            <a:pPr algn="just"/>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 </a:t>
            </a: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Il certificato del casellario giudiziale per chi opera a contatto con ni minori. Quando è necessario, la sua durata, le conseguenze della mancata acquisizione</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Responsabilità civili e penali nei casi di abuso e discriminazione. La costituzione di parte civile  degli Enti Sportivi o delle stesse società e associazioni sportive</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La responsabilità del sodalizio sportivo e la Legge 231/01. L’importanza del MOG. Come e quando una società/associazione sportiva può diventare responsabile di un illecito commesso da un proprio tesserato e le sue conseguenze</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L’operato del Responsabile di Safeguarding, le attività che per lo stesso è opportuno svolgere, le forme di pubblicità dei suoi contatti.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I rapporti con la giustizia sportiva. La gestione delle segnalazioni e la collaborazione con le autorità competenti e con i genitori del minore</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L’inquadramento lavorativo (giuslavoristico): come contrattualizzare il responsabile del Safeguarding, dal libero professionista al volontario</a:t>
            </a:r>
          </a:p>
          <a:p>
            <a:pPr marL="285750" indent="-285750" algn="just">
              <a:buFont typeface="Arial" panose="020B0604020202020204" pitchFamily="34" charset="0"/>
              <a:buChar char="•"/>
            </a:pPr>
            <a:endPar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sp>
        <p:nvSpPr>
          <p:cNvPr id="15" name="CasellaDiTesto 14">
            <a:extLst>
              <a:ext uri="{FF2B5EF4-FFF2-40B4-BE49-F238E27FC236}">
                <a16:creationId xmlns:a16="http://schemas.microsoft.com/office/drawing/2014/main" id="{E4DC4AB0-31BD-DC45-C6D5-4100FE6430C4}"/>
              </a:ext>
            </a:extLst>
          </p:cNvPr>
          <p:cNvSpPr txBox="1"/>
          <p:nvPr/>
        </p:nvSpPr>
        <p:spPr>
          <a:xfrm>
            <a:off x="539723" y="905733"/>
            <a:ext cx="3483978" cy="646331"/>
          </a:xfrm>
          <a:prstGeom prst="rect">
            <a:avLst/>
          </a:prstGeom>
          <a:noFill/>
        </p:spPr>
        <p:txBody>
          <a:bodyPr wrap="square">
            <a:spAutoFit/>
          </a:bodyPr>
          <a:lstStyle/>
          <a:p>
            <a:r>
              <a:rPr lang="it-IT" b="1" dirty="0">
                <a:solidFill>
                  <a:schemeClr val="accent4">
                    <a:lumMod val="20000"/>
                    <a:lumOff val="80000"/>
                  </a:schemeClr>
                </a:solidFill>
                <a:latin typeface="Posterama" panose="020B0504020200020000" pitchFamily="34" charset="0"/>
                <a:cs typeface="Posterama" panose="020B0504020200020000" pitchFamily="34" charset="0"/>
              </a:rPr>
              <a:t>MODULO 1: </a:t>
            </a:r>
          </a:p>
          <a:p>
            <a:r>
              <a:rPr lang="it-IT" b="1" dirty="0">
                <a:solidFill>
                  <a:schemeClr val="accent4">
                    <a:lumMod val="20000"/>
                    <a:lumOff val="80000"/>
                  </a:schemeClr>
                </a:solidFill>
                <a:latin typeface="Posterama" panose="020B0504020200020000" pitchFamily="34" charset="0"/>
                <a:cs typeface="Posterama" panose="020B0504020200020000" pitchFamily="34" charset="0"/>
              </a:rPr>
              <a:t>Aspetti legislativi </a:t>
            </a:r>
          </a:p>
        </p:txBody>
      </p:sp>
      <p:pic>
        <p:nvPicPr>
          <p:cNvPr id="7" name="Immagine 6" descr="Immagine che contiene Carattere, Elementi grafici, schermata, grafica&#10;&#10;Descrizione generata automaticamente">
            <a:extLst>
              <a:ext uri="{FF2B5EF4-FFF2-40B4-BE49-F238E27FC236}">
                <a16:creationId xmlns:a16="http://schemas.microsoft.com/office/drawing/2014/main" id="{5E3FEBF7-7233-F7E3-384C-1D11E322DB30}"/>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9" name="Immagine 8" descr="Immagine che contiene schermata, Elementi grafici, Policromia, grafica&#10;&#10;Descrizione generata automaticamente">
            <a:extLst>
              <a:ext uri="{FF2B5EF4-FFF2-40B4-BE49-F238E27FC236}">
                <a16:creationId xmlns:a16="http://schemas.microsoft.com/office/drawing/2014/main" id="{3556AFA2-285B-9133-92D3-25A85FBCA1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2" name="Rettangolo 1">
            <a:extLst>
              <a:ext uri="{FF2B5EF4-FFF2-40B4-BE49-F238E27FC236}">
                <a16:creationId xmlns:a16="http://schemas.microsoft.com/office/drawing/2014/main" id="{F80DFA34-8244-613D-0C2B-36BD52AC71EF}"/>
              </a:ext>
            </a:extLst>
          </p:cNvPr>
          <p:cNvSpPr/>
          <p:nvPr/>
        </p:nvSpPr>
        <p:spPr>
          <a:xfrm>
            <a:off x="4652855" y="720278"/>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solidFill>
                  <a:schemeClr val="accent6">
                    <a:lumMod val="75000"/>
                  </a:schemeClr>
                </a:solidFill>
                <a:effectLst/>
                <a:latin typeface="Posterama" panose="020B0504020200020000" pitchFamily="34" charset="0"/>
                <a:ea typeface="Aptos" panose="020B0004020202020204" pitchFamily="34" charset="0"/>
                <a:cs typeface="Posterama" panose="020B0504020200020000" pitchFamily="34" charset="0"/>
              </a:rPr>
              <a:t>CORSO PER </a:t>
            </a:r>
            <a:br>
              <a:rPr lang="it-IT" sz="900" kern="100" dirty="0">
                <a:effectLst/>
                <a:latin typeface="Posterama" panose="020B0504020200020000" pitchFamily="34" charset="0"/>
                <a:ea typeface="Aptos" panose="020B0004020202020204" pitchFamily="34" charset="0"/>
                <a:cs typeface="Posterama" panose="020B0504020200020000" pitchFamily="34" charset="0"/>
              </a:rPr>
            </a:br>
            <a:r>
              <a:rPr lang="it-IT" sz="900" kern="100" dirty="0">
                <a:effectLst/>
                <a:latin typeface="Posterama" panose="020B0504020200020000" pitchFamily="34" charset="0"/>
                <a:ea typeface="Aptos" panose="020B0004020202020204" pitchFamily="34" charset="0"/>
                <a:cs typeface="Posterama" panose="020B0504020200020000" pitchFamily="34" charset="0"/>
              </a:rPr>
              <a:t>RESPONSABILI </a:t>
            </a:r>
            <a:br>
              <a:rPr lang="it-IT" sz="900" kern="100" dirty="0">
                <a:latin typeface="Posterama" panose="020B0504020200020000" pitchFamily="34" charset="0"/>
                <a:ea typeface="Aptos" panose="020B0004020202020204" pitchFamily="34" charset="0"/>
                <a:cs typeface="Posterama" panose="020B0504020200020000" pitchFamily="34" charset="0"/>
              </a:rPr>
            </a:br>
            <a:r>
              <a:rPr lang="it-IT" sz="900" kern="100" dirty="0">
                <a:solidFill>
                  <a:srgbClr val="FF0000"/>
                </a:solidFill>
                <a:effectLst/>
                <a:latin typeface="Posterama" panose="020B0504020200020000" pitchFamily="34" charset="0"/>
                <a:ea typeface="Aptos" panose="020B0004020202020204" pitchFamily="34" charset="0"/>
                <a:cs typeface="Posterama" panose="020B0504020200020000" pitchFamily="34" charset="0"/>
              </a:rPr>
              <a:t>SAFEGUARDING</a:t>
            </a:r>
          </a:p>
        </p:txBody>
      </p:sp>
      <p:sp>
        <p:nvSpPr>
          <p:cNvPr id="8" name="CasellaDiTesto 7">
            <a:extLst>
              <a:ext uri="{FF2B5EF4-FFF2-40B4-BE49-F238E27FC236}">
                <a16:creationId xmlns:a16="http://schemas.microsoft.com/office/drawing/2014/main" id="{A3CA39C2-AFC4-3D37-8214-4648A1078191}"/>
              </a:ext>
            </a:extLst>
          </p:cNvPr>
          <p:cNvSpPr txBox="1"/>
          <p:nvPr/>
        </p:nvSpPr>
        <p:spPr>
          <a:xfrm>
            <a:off x="600014" y="2451396"/>
            <a:ext cx="4938433" cy="577081"/>
          </a:xfrm>
          <a:prstGeom prst="rect">
            <a:avLst/>
          </a:prstGeom>
          <a:noFill/>
        </p:spPr>
        <p:txBody>
          <a:bodyPr wrap="square">
            <a:spAutoFit/>
          </a:bodyPr>
          <a:lstStyle/>
          <a:p>
            <a:pPr marL="742950" lvl="1" indent="-285750" algn="just">
              <a:buFont typeface="Courier New" panose="02070309020205020404" pitchFamily="49" charset="0"/>
              <a:buChar char="o"/>
            </a:pPr>
            <a:r>
              <a:rPr lang="it-IT" sz="1050" dirty="0">
                <a:solidFill>
                  <a:schemeClr val="bg1"/>
                </a:solidFill>
                <a:latin typeface="Posterama" panose="020B0504020200020000" pitchFamily="34" charset="0"/>
                <a:cs typeface="Posterama" panose="020B0504020200020000" pitchFamily="34" charset="0"/>
              </a:rPr>
              <a:t>Il Safeguarding: l’art. 33 D. Lgs 36/21 e l’art 16 del D. Lgs 39/21. Le due forme di tutela: Safeguarding e obbligo di adozione del MOG. Le conseguenze della loro mancata adozione</a:t>
            </a:r>
          </a:p>
        </p:txBody>
      </p:sp>
    </p:spTree>
    <p:extLst>
      <p:ext uri="{BB962C8B-B14F-4D97-AF65-F5344CB8AC3E}">
        <p14:creationId xmlns:p14="http://schemas.microsoft.com/office/powerpoint/2010/main" val="1809450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DEA6BA-9F74-F1A4-4A16-B94745EF6657}"/>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F32785DC-BF95-B673-02D5-EDD0AA90C8D8}"/>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2C50211C-BE69-B006-8A9F-2E25F3099C62}"/>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4F22A873-9684-1C47-252E-DF020CEEF5B9}"/>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55D0D1D9-781B-35EB-CBE7-84885BFB685F}"/>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110519C1-D472-2747-827E-E2204D58920B}"/>
              </a:ext>
            </a:extLst>
          </p:cNvPr>
          <p:cNvSpPr txBox="1"/>
          <p:nvPr/>
        </p:nvSpPr>
        <p:spPr>
          <a:xfrm>
            <a:off x="532434" y="2184916"/>
            <a:ext cx="5793129" cy="4708981"/>
          </a:xfrm>
          <a:prstGeom prst="rect">
            <a:avLst/>
          </a:prstGeom>
          <a:noFill/>
        </p:spPr>
        <p:txBody>
          <a:bodyPr wrap="square">
            <a:spAutoFit/>
          </a:bodyPr>
          <a:lstStyle/>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Le funzioni e i compiti del Responsabile contro abusi, violenze e discriminazioni in ambito sportivo:</a:t>
            </a:r>
          </a:p>
          <a:p>
            <a:pPr algn="just"/>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742950" lvl="1" indent="-285750" algn="just">
              <a:buFont typeface="Courier New" panose="02070309020205020404" pitchFamily="49" charset="0"/>
              <a:buChar char="o"/>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Prevenzione e sensibilizzazione</a:t>
            </a:r>
          </a:p>
          <a:p>
            <a:pPr marL="742950" lvl="1" indent="-285750" algn="just">
              <a:buFont typeface="Courier New" panose="02070309020205020404" pitchFamily="49" charset="0"/>
              <a:buChar char="o"/>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Attività di monitoraggio</a:t>
            </a:r>
          </a:p>
          <a:p>
            <a:pPr marL="742950" lvl="1" indent="-285750" algn="just">
              <a:buFont typeface="Courier New" panose="02070309020205020404" pitchFamily="49" charset="0"/>
              <a:buChar char="o"/>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Gestione delle segnalazioni </a:t>
            </a:r>
          </a:p>
          <a:p>
            <a:pPr lvl="1" algn="just"/>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742950" lvl="1"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Requisiti e principali competenze necessarie per lo svolgimento delle funzioni di Responsabile Safeguarding </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Nomina, durata in carica e cessazione</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Fattispecie di abuso, violenza e discriminazione: abuso psicologico, abuso fisico, molestia sessuale, abuso sessuale, la negligenza, incuria, abuso di matrice religiosa, il bullismo, il cyberbullismo, comportamenti discriminatori.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L'ambiente sportivo e i rischi di abuso e violenza: fattori che contribuiscono all’insorgere di nuovi casi nei giovani atleti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sp>
        <p:nvSpPr>
          <p:cNvPr id="15" name="CasellaDiTesto 14">
            <a:extLst>
              <a:ext uri="{FF2B5EF4-FFF2-40B4-BE49-F238E27FC236}">
                <a16:creationId xmlns:a16="http://schemas.microsoft.com/office/drawing/2014/main" id="{B59A9B25-BAD9-4779-E60C-6E41CCD0313F}"/>
              </a:ext>
            </a:extLst>
          </p:cNvPr>
          <p:cNvSpPr txBox="1"/>
          <p:nvPr/>
        </p:nvSpPr>
        <p:spPr>
          <a:xfrm>
            <a:off x="539723" y="886696"/>
            <a:ext cx="4380620" cy="646331"/>
          </a:xfrm>
          <a:prstGeom prst="rect">
            <a:avLst/>
          </a:prstGeom>
          <a:noFill/>
        </p:spPr>
        <p:txBody>
          <a:bodyPr wrap="square">
            <a:spAutoFit/>
          </a:bodyPr>
          <a:lstStyle/>
          <a:p>
            <a:r>
              <a:rPr lang="it-IT" b="1" dirty="0">
                <a:solidFill>
                  <a:schemeClr val="accent4">
                    <a:lumMod val="20000"/>
                    <a:lumOff val="80000"/>
                  </a:schemeClr>
                </a:solidFill>
                <a:latin typeface="Posterama" panose="020B0504020200020000" pitchFamily="34" charset="0"/>
                <a:cs typeface="Posterama" panose="020B0504020200020000" pitchFamily="34" charset="0"/>
              </a:rPr>
              <a:t>MODULO 2: </a:t>
            </a:r>
          </a:p>
          <a:p>
            <a:r>
              <a:rPr lang="it-IT" b="1" dirty="0">
                <a:solidFill>
                  <a:schemeClr val="accent4">
                    <a:lumMod val="20000"/>
                    <a:lumOff val="80000"/>
                  </a:schemeClr>
                </a:solidFill>
                <a:latin typeface="Posterama" panose="020B0504020200020000" pitchFamily="34" charset="0"/>
                <a:cs typeface="Posterama" panose="020B0504020200020000" pitchFamily="34" charset="0"/>
              </a:rPr>
              <a:t>Ruolo e competenze </a:t>
            </a:r>
          </a:p>
        </p:txBody>
      </p:sp>
      <p:pic>
        <p:nvPicPr>
          <p:cNvPr id="2" name="Immagine 1" descr="Immagine che contiene Carattere, Elementi grafici, schermata, grafica&#10;&#10;Descrizione generata automaticamente">
            <a:extLst>
              <a:ext uri="{FF2B5EF4-FFF2-40B4-BE49-F238E27FC236}">
                <a16:creationId xmlns:a16="http://schemas.microsoft.com/office/drawing/2014/main" id="{6BB5FDA8-1B0A-5A23-556B-B6D457D45F34}"/>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4" name="Immagine 3" descr="Immagine che contiene schermata, Elementi grafici, Policromia, grafica&#10;&#10;Descrizione generata automaticamente">
            <a:extLst>
              <a:ext uri="{FF2B5EF4-FFF2-40B4-BE49-F238E27FC236}">
                <a16:creationId xmlns:a16="http://schemas.microsoft.com/office/drawing/2014/main" id="{CAD45FD4-B30D-D5FB-119C-EFE659617A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7" name="Rettangolo 6">
            <a:extLst>
              <a:ext uri="{FF2B5EF4-FFF2-40B4-BE49-F238E27FC236}">
                <a16:creationId xmlns:a16="http://schemas.microsoft.com/office/drawing/2014/main" id="{C76CAD0D-6334-5972-48E3-3554E07D8159}"/>
              </a:ext>
            </a:extLst>
          </p:cNvPr>
          <p:cNvSpPr/>
          <p:nvPr/>
        </p:nvSpPr>
        <p:spPr>
          <a:xfrm>
            <a:off x="4609823" y="7067273"/>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solidFill>
                  <a:schemeClr val="accent6">
                    <a:lumMod val="75000"/>
                  </a:schemeClr>
                </a:solidFill>
                <a:effectLst/>
                <a:latin typeface="Posterama" panose="020B0504020200020000" pitchFamily="34" charset="0"/>
                <a:ea typeface="Aptos" panose="020B0004020202020204" pitchFamily="34" charset="0"/>
                <a:cs typeface="Posterama" panose="020B0504020200020000" pitchFamily="34" charset="0"/>
              </a:rPr>
              <a:t>CORSO PER </a:t>
            </a:r>
            <a:br>
              <a:rPr lang="it-IT" sz="900" kern="100" dirty="0">
                <a:effectLst/>
                <a:latin typeface="Posterama" panose="020B0504020200020000" pitchFamily="34" charset="0"/>
                <a:ea typeface="Aptos" panose="020B0004020202020204" pitchFamily="34" charset="0"/>
                <a:cs typeface="Posterama" panose="020B0504020200020000" pitchFamily="34" charset="0"/>
              </a:rPr>
            </a:br>
            <a:r>
              <a:rPr lang="it-IT" sz="900" kern="100" dirty="0">
                <a:effectLst/>
                <a:latin typeface="Posterama" panose="020B0504020200020000" pitchFamily="34" charset="0"/>
                <a:ea typeface="Aptos" panose="020B0004020202020204" pitchFamily="34" charset="0"/>
                <a:cs typeface="Posterama" panose="020B0504020200020000" pitchFamily="34" charset="0"/>
              </a:rPr>
              <a:t>RESPONSABILI </a:t>
            </a:r>
            <a:br>
              <a:rPr lang="it-IT" sz="900" kern="100" dirty="0">
                <a:latin typeface="Posterama" panose="020B0504020200020000" pitchFamily="34" charset="0"/>
                <a:ea typeface="Aptos" panose="020B0004020202020204" pitchFamily="34" charset="0"/>
                <a:cs typeface="Posterama" panose="020B0504020200020000" pitchFamily="34" charset="0"/>
              </a:rPr>
            </a:br>
            <a:r>
              <a:rPr lang="it-IT" sz="900" kern="100" dirty="0">
                <a:solidFill>
                  <a:srgbClr val="FF0000"/>
                </a:solidFill>
                <a:effectLst/>
                <a:latin typeface="Posterama" panose="020B0504020200020000" pitchFamily="34" charset="0"/>
                <a:ea typeface="Aptos" panose="020B0004020202020204" pitchFamily="34" charset="0"/>
                <a:cs typeface="Posterama" panose="020B0504020200020000" pitchFamily="34" charset="0"/>
              </a:rPr>
              <a:t>SAFEGUARDING</a:t>
            </a:r>
          </a:p>
        </p:txBody>
      </p:sp>
      <p:sp>
        <p:nvSpPr>
          <p:cNvPr id="8" name="Rettangolo 7">
            <a:extLst>
              <a:ext uri="{FF2B5EF4-FFF2-40B4-BE49-F238E27FC236}">
                <a16:creationId xmlns:a16="http://schemas.microsoft.com/office/drawing/2014/main" id="{92CB869F-FFD6-8569-FD7D-B2A8635D2FB0}"/>
              </a:ext>
            </a:extLst>
          </p:cNvPr>
          <p:cNvSpPr/>
          <p:nvPr/>
        </p:nvSpPr>
        <p:spPr>
          <a:xfrm>
            <a:off x="4575233" y="800860"/>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effectLst/>
                <a:latin typeface="Posterama" panose="020B0504020200020000" pitchFamily="34" charset="0"/>
                <a:ea typeface="Aptos" panose="020B0004020202020204" pitchFamily="34" charset="0"/>
                <a:cs typeface="Posterama" panose="020B0504020200020000" pitchFamily="34" charset="0"/>
              </a:rPr>
              <a:t>1/2</a:t>
            </a:r>
          </a:p>
        </p:txBody>
      </p:sp>
    </p:spTree>
    <p:extLst>
      <p:ext uri="{BB962C8B-B14F-4D97-AF65-F5344CB8AC3E}">
        <p14:creationId xmlns:p14="http://schemas.microsoft.com/office/powerpoint/2010/main" val="1513505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1313E9-7759-EA50-A9E8-BB9FD7A74188}"/>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992C9F39-C422-D5C8-6796-99EC3F210FF2}"/>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DE4D10EC-4238-1BA6-6125-1DBEF5B84D21}"/>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67EE2322-E3F6-F92D-8B13-CB54EEB0B34E}"/>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E2F8A870-415E-FE91-94F6-372B5E2176E9}"/>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6F446295-DBCB-6805-C495-5456A468F8AB}"/>
              </a:ext>
            </a:extLst>
          </p:cNvPr>
          <p:cNvSpPr txBox="1"/>
          <p:nvPr/>
        </p:nvSpPr>
        <p:spPr>
          <a:xfrm>
            <a:off x="539723" y="4041024"/>
            <a:ext cx="5793129" cy="2893100"/>
          </a:xfrm>
          <a:prstGeom prst="rect">
            <a:avLst/>
          </a:prstGeom>
          <a:noFill/>
        </p:spPr>
        <p:txBody>
          <a:bodyPr wrap="square">
            <a:spAutoFit/>
          </a:bodyPr>
          <a:lstStyle/>
          <a:p>
            <a:pPr algn="just"/>
            <a:endParaRPr lang="it-IT" sz="13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La raccolta di informazioni in modo sicuro, riservato e legale</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La collaborazione con esperti, funzionari e altre figure professionali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Strategie e politiche per prevenire abusi, violenze e discriminazioni all’interno di società sportive giovanili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Costruire presupposti e condizioni per un ambiente sportivo sicuro</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Promuovere la cultura della non violenza, dell'inclusione e del rispetto dei diritti di tutti gli atleti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Coinvolgimento delle famiglie nella promozione della cultura del rispetto</a:t>
            </a:r>
          </a:p>
          <a:p>
            <a:pPr algn="just"/>
            <a:endParaRPr lang="it-IT" sz="13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sp>
        <p:nvSpPr>
          <p:cNvPr id="15" name="CasellaDiTesto 14">
            <a:extLst>
              <a:ext uri="{FF2B5EF4-FFF2-40B4-BE49-F238E27FC236}">
                <a16:creationId xmlns:a16="http://schemas.microsoft.com/office/drawing/2014/main" id="{E350868C-C512-F875-DDA8-BE3BAF1BC8A1}"/>
              </a:ext>
            </a:extLst>
          </p:cNvPr>
          <p:cNvSpPr txBox="1"/>
          <p:nvPr/>
        </p:nvSpPr>
        <p:spPr>
          <a:xfrm>
            <a:off x="539723" y="886696"/>
            <a:ext cx="4380620" cy="646331"/>
          </a:xfrm>
          <a:prstGeom prst="rect">
            <a:avLst/>
          </a:prstGeom>
          <a:noFill/>
        </p:spPr>
        <p:txBody>
          <a:bodyPr wrap="square">
            <a:spAutoFit/>
          </a:bodyPr>
          <a:lstStyle/>
          <a:p>
            <a:r>
              <a:rPr lang="it-IT" b="1" dirty="0">
                <a:solidFill>
                  <a:schemeClr val="accent4">
                    <a:lumMod val="20000"/>
                    <a:lumOff val="80000"/>
                  </a:schemeClr>
                </a:solidFill>
                <a:latin typeface="Posterama" panose="020B0504020200020000" pitchFamily="34" charset="0"/>
                <a:cs typeface="Posterama" panose="020B0504020200020000" pitchFamily="34" charset="0"/>
              </a:rPr>
              <a:t>MODULO 2: </a:t>
            </a:r>
          </a:p>
          <a:p>
            <a:r>
              <a:rPr lang="it-IT" b="1" dirty="0">
                <a:solidFill>
                  <a:schemeClr val="accent4">
                    <a:lumMod val="20000"/>
                    <a:lumOff val="80000"/>
                  </a:schemeClr>
                </a:solidFill>
                <a:latin typeface="Posterama" panose="020B0504020200020000" pitchFamily="34" charset="0"/>
                <a:cs typeface="Posterama" panose="020B0504020200020000" pitchFamily="34" charset="0"/>
              </a:rPr>
              <a:t>Ruolo e competenze </a:t>
            </a:r>
          </a:p>
        </p:txBody>
      </p:sp>
      <p:pic>
        <p:nvPicPr>
          <p:cNvPr id="2" name="Immagine 1" descr="Immagine che contiene Carattere, Elementi grafici, schermata, grafica&#10;&#10;Descrizione generata automaticamente">
            <a:extLst>
              <a:ext uri="{FF2B5EF4-FFF2-40B4-BE49-F238E27FC236}">
                <a16:creationId xmlns:a16="http://schemas.microsoft.com/office/drawing/2014/main" id="{19B6D3D6-8B67-7BF6-D670-5BB4F6732FFE}"/>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4" name="Immagine 3" descr="Immagine che contiene schermata, Elementi grafici, Policromia, grafica&#10;&#10;Descrizione generata automaticamente">
            <a:extLst>
              <a:ext uri="{FF2B5EF4-FFF2-40B4-BE49-F238E27FC236}">
                <a16:creationId xmlns:a16="http://schemas.microsoft.com/office/drawing/2014/main" id="{9382BF5B-73EF-65B2-BAD6-22BF6B79CF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8" name="CasellaDiTesto 7">
            <a:extLst>
              <a:ext uri="{FF2B5EF4-FFF2-40B4-BE49-F238E27FC236}">
                <a16:creationId xmlns:a16="http://schemas.microsoft.com/office/drawing/2014/main" id="{EFC09FE7-DD6B-57CB-1E3A-C8E28358E1C8}"/>
              </a:ext>
            </a:extLst>
          </p:cNvPr>
          <p:cNvSpPr txBox="1"/>
          <p:nvPr/>
        </p:nvSpPr>
        <p:spPr>
          <a:xfrm>
            <a:off x="539723" y="2167886"/>
            <a:ext cx="5143499" cy="1938992"/>
          </a:xfrm>
          <a:prstGeom prst="rect">
            <a:avLst/>
          </a:prstGeom>
          <a:noFill/>
        </p:spPr>
        <p:txBody>
          <a:bodyPr wrap="square">
            <a:spAutoFit/>
          </a:bodyPr>
          <a:lstStyle/>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L'importanza di codici etici, regolamenti e linee guida per garantire un ambiente sportivo protetto</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742950" lvl="1" indent="-285750" algn="just">
              <a:buFont typeface="Courier New" panose="02070309020205020404" pitchFamily="49" charset="0"/>
              <a:buChar char="o"/>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Modelli organizzativi e di controllo</a:t>
            </a:r>
          </a:p>
          <a:p>
            <a:pPr marL="742950" lvl="1" indent="-285750" algn="just">
              <a:buFont typeface="Courier New" panose="02070309020205020404" pitchFamily="49" charset="0"/>
              <a:buChar char="o"/>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Codici di condotta</a:t>
            </a:r>
          </a:p>
          <a:p>
            <a:pPr marL="742950" lvl="1"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742950" lvl="1"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Contenuto minimo dei modelli organizzativi e di controllo e dei codici di condotta</a:t>
            </a:r>
          </a:p>
        </p:txBody>
      </p:sp>
      <p:sp>
        <p:nvSpPr>
          <p:cNvPr id="9" name="Rettangolo 8">
            <a:extLst>
              <a:ext uri="{FF2B5EF4-FFF2-40B4-BE49-F238E27FC236}">
                <a16:creationId xmlns:a16="http://schemas.microsoft.com/office/drawing/2014/main" id="{4BDC20F1-AECA-F8FB-80BE-C34E12B66FEC}"/>
              </a:ext>
            </a:extLst>
          </p:cNvPr>
          <p:cNvSpPr/>
          <p:nvPr/>
        </p:nvSpPr>
        <p:spPr>
          <a:xfrm>
            <a:off x="4609823" y="7067273"/>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solidFill>
                  <a:schemeClr val="accent6">
                    <a:lumMod val="75000"/>
                  </a:schemeClr>
                </a:solidFill>
                <a:effectLst/>
                <a:latin typeface="Posterama" panose="020B0504020200020000" pitchFamily="34" charset="0"/>
                <a:ea typeface="Aptos" panose="020B0004020202020204" pitchFamily="34" charset="0"/>
                <a:cs typeface="Posterama" panose="020B0504020200020000" pitchFamily="34" charset="0"/>
              </a:rPr>
              <a:t>CORSO PER </a:t>
            </a:r>
            <a:br>
              <a:rPr lang="it-IT" sz="900" kern="100" dirty="0">
                <a:effectLst/>
                <a:latin typeface="Posterama" panose="020B0504020200020000" pitchFamily="34" charset="0"/>
                <a:ea typeface="Aptos" panose="020B0004020202020204" pitchFamily="34" charset="0"/>
                <a:cs typeface="Posterama" panose="020B0504020200020000" pitchFamily="34" charset="0"/>
              </a:rPr>
            </a:br>
            <a:r>
              <a:rPr lang="it-IT" sz="900" kern="100" dirty="0">
                <a:effectLst/>
                <a:latin typeface="Posterama" panose="020B0504020200020000" pitchFamily="34" charset="0"/>
                <a:ea typeface="Aptos" panose="020B0004020202020204" pitchFamily="34" charset="0"/>
                <a:cs typeface="Posterama" panose="020B0504020200020000" pitchFamily="34" charset="0"/>
              </a:rPr>
              <a:t>RESPONSABILI </a:t>
            </a:r>
            <a:br>
              <a:rPr lang="it-IT" sz="900" kern="100" dirty="0">
                <a:latin typeface="Posterama" panose="020B0504020200020000" pitchFamily="34" charset="0"/>
                <a:ea typeface="Aptos" panose="020B0004020202020204" pitchFamily="34" charset="0"/>
                <a:cs typeface="Posterama" panose="020B0504020200020000" pitchFamily="34" charset="0"/>
              </a:rPr>
            </a:br>
            <a:r>
              <a:rPr lang="it-IT" sz="900" kern="100" dirty="0">
                <a:solidFill>
                  <a:srgbClr val="FF0000"/>
                </a:solidFill>
                <a:effectLst/>
                <a:latin typeface="Posterama" panose="020B0504020200020000" pitchFamily="34" charset="0"/>
                <a:ea typeface="Aptos" panose="020B0004020202020204" pitchFamily="34" charset="0"/>
                <a:cs typeface="Posterama" panose="020B0504020200020000" pitchFamily="34" charset="0"/>
              </a:rPr>
              <a:t>SAFEGUARDING</a:t>
            </a:r>
          </a:p>
        </p:txBody>
      </p:sp>
      <p:sp>
        <p:nvSpPr>
          <p:cNvPr id="12" name="Rettangolo 11">
            <a:extLst>
              <a:ext uri="{FF2B5EF4-FFF2-40B4-BE49-F238E27FC236}">
                <a16:creationId xmlns:a16="http://schemas.microsoft.com/office/drawing/2014/main" id="{4931125A-510E-5BF9-8384-5960950275EF}"/>
              </a:ext>
            </a:extLst>
          </p:cNvPr>
          <p:cNvSpPr/>
          <p:nvPr/>
        </p:nvSpPr>
        <p:spPr>
          <a:xfrm>
            <a:off x="4575233" y="800860"/>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latin typeface="Posterama" panose="020B0504020200020000" pitchFamily="34" charset="0"/>
                <a:ea typeface="Aptos" panose="020B0004020202020204" pitchFamily="34" charset="0"/>
                <a:cs typeface="Posterama" panose="020B0504020200020000" pitchFamily="34" charset="0"/>
              </a:rPr>
              <a:t>2</a:t>
            </a:r>
            <a:r>
              <a:rPr lang="it-IT" sz="900" kern="100" dirty="0">
                <a:effectLst/>
                <a:latin typeface="Posterama" panose="020B0504020200020000" pitchFamily="34" charset="0"/>
                <a:ea typeface="Aptos" panose="020B0004020202020204" pitchFamily="34" charset="0"/>
                <a:cs typeface="Posterama" panose="020B0504020200020000" pitchFamily="34" charset="0"/>
              </a:rPr>
              <a:t>/2</a:t>
            </a:r>
          </a:p>
        </p:txBody>
      </p:sp>
    </p:spTree>
    <p:extLst>
      <p:ext uri="{BB962C8B-B14F-4D97-AF65-F5344CB8AC3E}">
        <p14:creationId xmlns:p14="http://schemas.microsoft.com/office/powerpoint/2010/main" val="3975505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2F20C9-D155-D769-A1F6-DCA60889FB1D}"/>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281DFCFB-9C30-B6C2-3CB5-7A3839229F78}"/>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27E7D197-F021-503A-A5CE-9F9D03A2D880}"/>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6C9980CB-F576-631B-4EA0-0ADC4D357452}"/>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43A0D2B0-A230-44F1-DA14-BE5195D13A01}"/>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78477247-12DF-9C74-70F8-F258621CECE3}"/>
              </a:ext>
            </a:extLst>
          </p:cNvPr>
          <p:cNvSpPr txBox="1"/>
          <p:nvPr/>
        </p:nvSpPr>
        <p:spPr>
          <a:xfrm>
            <a:off x="539723" y="2179100"/>
            <a:ext cx="5793129" cy="3447098"/>
          </a:xfrm>
          <a:prstGeom prst="rect">
            <a:avLst/>
          </a:prstGeom>
          <a:noFill/>
        </p:spPr>
        <p:txBody>
          <a:bodyPr wrap="square">
            <a:spAutoFit/>
          </a:bodyPr>
          <a:lstStyle/>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Dinamiche psicologiche dell’abuso e della violenza</a:t>
            </a:r>
          </a:p>
          <a:p>
            <a:pPr algn="just"/>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Riconoscere segnali di disagio e abuso dai comportamenti dei giovani sportivi: atteggiamenti fisici, psicologici e ricadute sulla partecipazione e sulla prestazione</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Indicazioni pratiche per affrontare situazioni di abuso e maltrattamento</a:t>
            </a:r>
          </a:p>
          <a:p>
            <a:pPr algn="just"/>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Tecniche di ascolto attivo e supporto alle vittime</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Riconoscere i segnali di disagio e di rischio: Sviluppare competenze osservative che consentano di individuare precocemente segnali di malessere </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Gestire i casi con empatia e professionalità: Affrontare situazioni critiche evitando ulteriori danni psicologici, grazie a una preparazione etica ed emotiva per interagire con le vittime e i gruppi coinvolti.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endParaRPr lang="it-IT" sz="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sp>
        <p:nvSpPr>
          <p:cNvPr id="15" name="CasellaDiTesto 14">
            <a:extLst>
              <a:ext uri="{FF2B5EF4-FFF2-40B4-BE49-F238E27FC236}">
                <a16:creationId xmlns:a16="http://schemas.microsoft.com/office/drawing/2014/main" id="{CEDB3D7D-2FA6-15EA-BA10-CBEEF6626E14}"/>
              </a:ext>
            </a:extLst>
          </p:cNvPr>
          <p:cNvSpPr txBox="1"/>
          <p:nvPr/>
        </p:nvSpPr>
        <p:spPr>
          <a:xfrm>
            <a:off x="539723" y="907518"/>
            <a:ext cx="3483978" cy="646331"/>
          </a:xfrm>
          <a:prstGeom prst="rect">
            <a:avLst/>
          </a:prstGeom>
          <a:noFill/>
        </p:spPr>
        <p:txBody>
          <a:bodyPr wrap="square">
            <a:spAutoFit/>
          </a:bodyPr>
          <a:lstStyle/>
          <a:p>
            <a:r>
              <a:rPr lang="it-IT" b="1" dirty="0">
                <a:solidFill>
                  <a:schemeClr val="accent4">
                    <a:lumMod val="20000"/>
                    <a:lumOff val="80000"/>
                  </a:schemeClr>
                </a:solidFill>
                <a:latin typeface="Posterama" panose="020B0504020200020000" pitchFamily="34" charset="0"/>
                <a:cs typeface="Posterama" panose="020B0504020200020000" pitchFamily="34" charset="0"/>
              </a:rPr>
              <a:t>MODULO 3: </a:t>
            </a:r>
          </a:p>
          <a:p>
            <a:r>
              <a:rPr lang="it-IT" b="1" dirty="0">
                <a:solidFill>
                  <a:schemeClr val="accent4">
                    <a:lumMod val="20000"/>
                    <a:lumOff val="80000"/>
                  </a:schemeClr>
                </a:solidFill>
                <a:latin typeface="Posterama" panose="020B0504020200020000" pitchFamily="34" charset="0"/>
                <a:cs typeface="Posterama" panose="020B0504020200020000" pitchFamily="34" charset="0"/>
              </a:rPr>
              <a:t>Aspetti psicologici</a:t>
            </a:r>
          </a:p>
        </p:txBody>
      </p:sp>
      <p:pic>
        <p:nvPicPr>
          <p:cNvPr id="2" name="Immagine 1" descr="Immagine che contiene Carattere, Elementi grafici, schermata, grafica&#10;&#10;Descrizione generata automaticamente">
            <a:extLst>
              <a:ext uri="{FF2B5EF4-FFF2-40B4-BE49-F238E27FC236}">
                <a16:creationId xmlns:a16="http://schemas.microsoft.com/office/drawing/2014/main" id="{0C7D820D-90F9-220A-6426-B1A0649F64DA}"/>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4" name="Immagine 3" descr="Immagine che contiene schermata, Elementi grafici, Policromia, grafica&#10;&#10;Descrizione generata automaticamente">
            <a:extLst>
              <a:ext uri="{FF2B5EF4-FFF2-40B4-BE49-F238E27FC236}">
                <a16:creationId xmlns:a16="http://schemas.microsoft.com/office/drawing/2014/main" id="{74301875-C597-9781-350C-889B116DB0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8" name="Rettangolo 7">
            <a:extLst>
              <a:ext uri="{FF2B5EF4-FFF2-40B4-BE49-F238E27FC236}">
                <a16:creationId xmlns:a16="http://schemas.microsoft.com/office/drawing/2014/main" id="{8F7FAD55-26C2-A239-034D-37A5D1E5FFA8}"/>
              </a:ext>
            </a:extLst>
          </p:cNvPr>
          <p:cNvSpPr/>
          <p:nvPr/>
        </p:nvSpPr>
        <p:spPr>
          <a:xfrm>
            <a:off x="4609823" y="7067273"/>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solidFill>
                  <a:schemeClr val="accent6">
                    <a:lumMod val="75000"/>
                  </a:schemeClr>
                </a:solidFill>
                <a:effectLst/>
                <a:latin typeface="Posterama" panose="020B0504020200020000" pitchFamily="34" charset="0"/>
                <a:ea typeface="Aptos" panose="020B0004020202020204" pitchFamily="34" charset="0"/>
                <a:cs typeface="Posterama" panose="020B0504020200020000" pitchFamily="34" charset="0"/>
              </a:rPr>
              <a:t>CORSO PER </a:t>
            </a:r>
            <a:br>
              <a:rPr lang="it-IT" sz="900" kern="100" dirty="0">
                <a:solidFill>
                  <a:schemeClr val="accent6">
                    <a:lumMod val="75000"/>
                  </a:schemeClr>
                </a:solidFill>
                <a:effectLst/>
                <a:latin typeface="Posterama" panose="020B0504020200020000" pitchFamily="34" charset="0"/>
                <a:ea typeface="Aptos" panose="020B0004020202020204" pitchFamily="34" charset="0"/>
                <a:cs typeface="Posterama" panose="020B0504020200020000" pitchFamily="34" charset="0"/>
              </a:rPr>
            </a:br>
            <a:r>
              <a:rPr lang="it-IT" sz="900" kern="100" dirty="0">
                <a:effectLst/>
                <a:latin typeface="Posterama" panose="020B0504020200020000" pitchFamily="34" charset="0"/>
                <a:ea typeface="Aptos" panose="020B0004020202020204" pitchFamily="34" charset="0"/>
                <a:cs typeface="Posterama" panose="020B0504020200020000" pitchFamily="34" charset="0"/>
              </a:rPr>
              <a:t>RESPONSABILI </a:t>
            </a:r>
            <a:br>
              <a:rPr lang="it-IT" sz="900" kern="100" dirty="0">
                <a:latin typeface="Posterama" panose="020B0504020200020000" pitchFamily="34" charset="0"/>
                <a:ea typeface="Aptos" panose="020B0004020202020204" pitchFamily="34" charset="0"/>
                <a:cs typeface="Posterama" panose="020B0504020200020000" pitchFamily="34" charset="0"/>
              </a:rPr>
            </a:br>
            <a:r>
              <a:rPr lang="it-IT" sz="900" kern="100" dirty="0">
                <a:solidFill>
                  <a:srgbClr val="FF0000"/>
                </a:solidFill>
                <a:effectLst/>
                <a:latin typeface="Posterama" panose="020B0504020200020000" pitchFamily="34" charset="0"/>
                <a:ea typeface="Aptos" panose="020B0004020202020204" pitchFamily="34" charset="0"/>
                <a:cs typeface="Posterama" panose="020B0504020200020000" pitchFamily="34" charset="0"/>
              </a:rPr>
              <a:t>SAFEGUARDING</a:t>
            </a:r>
          </a:p>
        </p:txBody>
      </p:sp>
      <p:sp>
        <p:nvSpPr>
          <p:cNvPr id="9" name="Rettangolo 8">
            <a:extLst>
              <a:ext uri="{FF2B5EF4-FFF2-40B4-BE49-F238E27FC236}">
                <a16:creationId xmlns:a16="http://schemas.microsoft.com/office/drawing/2014/main" id="{D3130307-D04B-61F0-BBD4-5924D76907BA}"/>
              </a:ext>
            </a:extLst>
          </p:cNvPr>
          <p:cNvSpPr/>
          <p:nvPr/>
        </p:nvSpPr>
        <p:spPr>
          <a:xfrm>
            <a:off x="4575233" y="800860"/>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effectLst/>
                <a:latin typeface="Posterama" panose="020B0504020200020000" pitchFamily="34" charset="0"/>
                <a:ea typeface="Aptos" panose="020B0004020202020204" pitchFamily="34" charset="0"/>
                <a:cs typeface="Posterama" panose="020B0504020200020000" pitchFamily="34" charset="0"/>
              </a:rPr>
              <a:t>1/2</a:t>
            </a:r>
          </a:p>
        </p:txBody>
      </p:sp>
    </p:spTree>
    <p:extLst>
      <p:ext uri="{BB962C8B-B14F-4D97-AF65-F5344CB8AC3E}">
        <p14:creationId xmlns:p14="http://schemas.microsoft.com/office/powerpoint/2010/main" val="113566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4D94A-496E-AFF6-7FBC-59595109BF8D}"/>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2009CE7A-45A1-6612-6B84-0B480C24353C}"/>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A278F6C8-A914-D530-313B-9952C12D6496}"/>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5ACAA370-8066-AF4D-720B-B5FF7EADBB4E}"/>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975A57B0-F68F-2293-4CA5-AF9B61352A29}"/>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B86DFD33-B07F-729D-3B12-E6587DD5690F}"/>
              </a:ext>
            </a:extLst>
          </p:cNvPr>
          <p:cNvSpPr txBox="1"/>
          <p:nvPr/>
        </p:nvSpPr>
        <p:spPr>
          <a:xfrm>
            <a:off x="539723" y="1985463"/>
            <a:ext cx="5793129" cy="3816429"/>
          </a:xfrm>
          <a:prstGeom prst="rect">
            <a:avLst/>
          </a:prstGeom>
          <a:noFill/>
        </p:spPr>
        <p:txBody>
          <a:bodyPr wrap="square">
            <a:spAutoFit/>
          </a:bodyPr>
          <a:lstStyle/>
          <a:p>
            <a:pPr algn="just"/>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Supportare il contesto: Prepararsi a lavorare su processi di ricostruzione emotiva post-evento, sia a livello individuale che di gruppo, per ristabilire un clima sereno e funzionale nel contesto sportivo.</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Impatto psicologico a breve e medio termine degli abusi su minori e giovani atleti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Effetti a lungo termine di esperienze traumatiche su minori e adolescenti, con focus sulle problematiche di ansia, depressione e disturbi comportamentali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Promozione del benessere mentale nei contesti sportivi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Alti fenomeni connessi: bullismo e cyberbullismo, le devianze minorili, i disturbi alimentari nello sport</a:t>
            </a:r>
          </a:p>
          <a:p>
            <a:pPr algn="just"/>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Promuovere la prevenzione attraverso ambienti protettivi: Fornire strumenti pratici per costruire contesti sportivi che valorizzino l’inclusione, il rispetto e la crescita personale</a:t>
            </a:r>
          </a:p>
          <a:p>
            <a:pPr marL="285750" indent="-285750" algn="just">
              <a:buFont typeface="Arial" panose="020B0604020202020204" pitchFamily="34" charset="0"/>
              <a:buChar char="•"/>
            </a:pPr>
            <a:endParaRPr lang="it-IT" sz="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pic>
        <p:nvPicPr>
          <p:cNvPr id="2" name="Immagine 1" descr="Immagine che contiene Carattere, Elementi grafici, schermata, grafica&#10;&#10;Descrizione generata automaticamente">
            <a:extLst>
              <a:ext uri="{FF2B5EF4-FFF2-40B4-BE49-F238E27FC236}">
                <a16:creationId xmlns:a16="http://schemas.microsoft.com/office/drawing/2014/main" id="{2FF8DD43-5506-E34F-555D-53C5DCA31011}"/>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4" name="Immagine 3" descr="Immagine che contiene schermata, Elementi grafici, Policromia, grafica&#10;&#10;Descrizione generata automaticamente">
            <a:extLst>
              <a:ext uri="{FF2B5EF4-FFF2-40B4-BE49-F238E27FC236}">
                <a16:creationId xmlns:a16="http://schemas.microsoft.com/office/drawing/2014/main" id="{96B88BDB-3474-E002-9B70-0437153565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8" name="CasellaDiTesto 7">
            <a:extLst>
              <a:ext uri="{FF2B5EF4-FFF2-40B4-BE49-F238E27FC236}">
                <a16:creationId xmlns:a16="http://schemas.microsoft.com/office/drawing/2014/main" id="{7F9ED53D-1E7A-5485-3D17-A3366CA6DD7B}"/>
              </a:ext>
            </a:extLst>
          </p:cNvPr>
          <p:cNvSpPr txBox="1"/>
          <p:nvPr/>
        </p:nvSpPr>
        <p:spPr>
          <a:xfrm>
            <a:off x="539723" y="907518"/>
            <a:ext cx="3483978" cy="646331"/>
          </a:xfrm>
          <a:prstGeom prst="rect">
            <a:avLst/>
          </a:prstGeom>
          <a:noFill/>
        </p:spPr>
        <p:txBody>
          <a:bodyPr wrap="square">
            <a:spAutoFit/>
          </a:bodyPr>
          <a:lstStyle/>
          <a:p>
            <a:r>
              <a:rPr lang="it-IT" b="1" dirty="0">
                <a:solidFill>
                  <a:schemeClr val="accent4">
                    <a:lumMod val="20000"/>
                    <a:lumOff val="80000"/>
                  </a:schemeClr>
                </a:solidFill>
                <a:latin typeface="Posterama" panose="020B0504020200020000" pitchFamily="34" charset="0"/>
                <a:cs typeface="Posterama" panose="020B0504020200020000" pitchFamily="34" charset="0"/>
              </a:rPr>
              <a:t>MODULO 3: </a:t>
            </a:r>
          </a:p>
          <a:p>
            <a:r>
              <a:rPr lang="it-IT" b="1" dirty="0">
                <a:solidFill>
                  <a:schemeClr val="accent4">
                    <a:lumMod val="20000"/>
                    <a:lumOff val="80000"/>
                  </a:schemeClr>
                </a:solidFill>
                <a:latin typeface="Posterama" panose="020B0504020200020000" pitchFamily="34" charset="0"/>
                <a:cs typeface="Posterama" panose="020B0504020200020000" pitchFamily="34" charset="0"/>
              </a:rPr>
              <a:t>Aspetti psicologici</a:t>
            </a:r>
          </a:p>
        </p:txBody>
      </p:sp>
      <p:sp>
        <p:nvSpPr>
          <p:cNvPr id="9" name="Rettangolo 8">
            <a:extLst>
              <a:ext uri="{FF2B5EF4-FFF2-40B4-BE49-F238E27FC236}">
                <a16:creationId xmlns:a16="http://schemas.microsoft.com/office/drawing/2014/main" id="{801EEDBE-6C5F-A9E8-68F9-F29A9AD432C2}"/>
              </a:ext>
            </a:extLst>
          </p:cNvPr>
          <p:cNvSpPr/>
          <p:nvPr/>
        </p:nvSpPr>
        <p:spPr>
          <a:xfrm>
            <a:off x="4575233" y="800860"/>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latin typeface="Posterama" panose="020B0504020200020000" pitchFamily="34" charset="0"/>
                <a:ea typeface="Aptos" panose="020B0004020202020204" pitchFamily="34" charset="0"/>
                <a:cs typeface="Posterama" panose="020B0504020200020000" pitchFamily="34" charset="0"/>
              </a:rPr>
              <a:t>2</a:t>
            </a:r>
            <a:r>
              <a:rPr lang="it-IT" sz="900" kern="100" dirty="0">
                <a:effectLst/>
                <a:latin typeface="Posterama" panose="020B0504020200020000" pitchFamily="34" charset="0"/>
                <a:ea typeface="Aptos" panose="020B0004020202020204" pitchFamily="34" charset="0"/>
                <a:cs typeface="Posterama" panose="020B0504020200020000" pitchFamily="34" charset="0"/>
              </a:rPr>
              <a:t>/2</a:t>
            </a:r>
          </a:p>
        </p:txBody>
      </p:sp>
      <p:sp>
        <p:nvSpPr>
          <p:cNvPr id="12" name="Rettangolo 11">
            <a:extLst>
              <a:ext uri="{FF2B5EF4-FFF2-40B4-BE49-F238E27FC236}">
                <a16:creationId xmlns:a16="http://schemas.microsoft.com/office/drawing/2014/main" id="{DC1FB721-6AB6-0E82-E66D-C57FD8557860}"/>
              </a:ext>
            </a:extLst>
          </p:cNvPr>
          <p:cNvSpPr/>
          <p:nvPr/>
        </p:nvSpPr>
        <p:spPr>
          <a:xfrm>
            <a:off x="4609823" y="7067273"/>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solidFill>
                  <a:schemeClr val="accent6">
                    <a:lumMod val="75000"/>
                  </a:schemeClr>
                </a:solidFill>
                <a:effectLst/>
                <a:latin typeface="Posterama" panose="020B0504020200020000" pitchFamily="34" charset="0"/>
                <a:ea typeface="Aptos" panose="020B0004020202020204" pitchFamily="34" charset="0"/>
                <a:cs typeface="Posterama" panose="020B0504020200020000" pitchFamily="34" charset="0"/>
              </a:rPr>
              <a:t>CORSO PER </a:t>
            </a:r>
            <a:br>
              <a:rPr lang="it-IT" sz="900" kern="100" dirty="0">
                <a:effectLst/>
                <a:latin typeface="Posterama" panose="020B0504020200020000" pitchFamily="34" charset="0"/>
                <a:ea typeface="Aptos" panose="020B0004020202020204" pitchFamily="34" charset="0"/>
                <a:cs typeface="Posterama" panose="020B0504020200020000" pitchFamily="34" charset="0"/>
              </a:rPr>
            </a:br>
            <a:r>
              <a:rPr lang="it-IT" sz="900" kern="100" dirty="0">
                <a:effectLst/>
                <a:latin typeface="Posterama" panose="020B0504020200020000" pitchFamily="34" charset="0"/>
                <a:ea typeface="Aptos" panose="020B0004020202020204" pitchFamily="34" charset="0"/>
                <a:cs typeface="Posterama" panose="020B0504020200020000" pitchFamily="34" charset="0"/>
              </a:rPr>
              <a:t>RESPONSABILI </a:t>
            </a:r>
            <a:br>
              <a:rPr lang="it-IT" sz="900" kern="100" dirty="0">
                <a:latin typeface="Posterama" panose="020B0504020200020000" pitchFamily="34" charset="0"/>
                <a:ea typeface="Aptos" panose="020B0004020202020204" pitchFamily="34" charset="0"/>
                <a:cs typeface="Posterama" panose="020B0504020200020000" pitchFamily="34" charset="0"/>
              </a:rPr>
            </a:br>
            <a:r>
              <a:rPr lang="it-IT" sz="900" kern="100" dirty="0">
                <a:solidFill>
                  <a:srgbClr val="FF0000"/>
                </a:solidFill>
                <a:effectLst/>
                <a:latin typeface="Posterama" panose="020B0504020200020000" pitchFamily="34" charset="0"/>
                <a:ea typeface="Aptos" panose="020B0004020202020204" pitchFamily="34" charset="0"/>
                <a:cs typeface="Posterama" panose="020B0504020200020000" pitchFamily="34" charset="0"/>
              </a:rPr>
              <a:t>SAFEGUARDING</a:t>
            </a:r>
          </a:p>
        </p:txBody>
      </p:sp>
    </p:spTree>
    <p:extLst>
      <p:ext uri="{BB962C8B-B14F-4D97-AF65-F5344CB8AC3E}">
        <p14:creationId xmlns:p14="http://schemas.microsoft.com/office/powerpoint/2010/main" val="1780632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634AA-21AA-05E4-BFC1-FF7535277DAF}"/>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DF46BC11-0F59-0010-3A75-7BB854645754}"/>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5F12ACA5-0916-319D-2A5F-BFD1F6531113}"/>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7C85B25B-060D-5083-3BCB-3DE5B0617CED}"/>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93408F0A-97AD-F029-B599-16E068A0AC23}"/>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3B7A2D57-510B-292E-FE86-3FD17C57D0D3}"/>
              </a:ext>
            </a:extLst>
          </p:cNvPr>
          <p:cNvSpPr txBox="1"/>
          <p:nvPr/>
        </p:nvSpPr>
        <p:spPr>
          <a:xfrm>
            <a:off x="539723" y="2177590"/>
            <a:ext cx="5793129" cy="4524315"/>
          </a:xfrm>
          <a:prstGeom prst="rect">
            <a:avLst/>
          </a:prstGeom>
          <a:noFill/>
        </p:spPr>
        <p:txBody>
          <a:bodyPr wrap="square">
            <a:spAutoFit/>
          </a:bodyPr>
          <a:lstStyle/>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La responsabilità educativa di operatori e tecnici sportivi nei confronti dei bambini e degli adolescenti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La Società Sportiva come componente fondamentale della comunità educante: rapporti con Famiglia, Scuola, Associazioni, Servizi socio-sanitari del territorio</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Il diritto al gioco e allo sport dei giovani: Convenzione ONU sui Diritti dell'Infanzia e dell’Adolescenza del 1989 (CRC, Convention on the </a:t>
            </a:r>
            <a:r>
              <a:rPr lang="it-IT" sz="1200" dirty="0" err="1">
                <a:solidFill>
                  <a:schemeClr val="bg1"/>
                </a:solidFill>
                <a:latin typeface="Posterama" panose="020B0504020200020000" pitchFamily="34" charset="0"/>
                <a:ea typeface="Aptos" panose="020B0004020202020204" pitchFamily="34" charset="0"/>
                <a:cs typeface="Posterama" panose="020B0504020200020000" pitchFamily="34" charset="0"/>
              </a:rPr>
              <a:t>rights</a:t>
            </a: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 of the </a:t>
            </a:r>
            <a:r>
              <a:rPr lang="it-IT" sz="1200" dirty="0" err="1">
                <a:solidFill>
                  <a:schemeClr val="bg1"/>
                </a:solidFill>
                <a:latin typeface="Posterama" panose="020B0504020200020000" pitchFamily="34" charset="0"/>
                <a:ea typeface="Aptos" panose="020B0004020202020204" pitchFamily="34" charset="0"/>
                <a:cs typeface="Posterama" panose="020B0504020200020000" pitchFamily="34" charset="0"/>
              </a:rPr>
              <a:t>child</a:t>
            </a: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 </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AGIA - Autorità Garante per l’Infanzia e l’Adolescenza: istituzione, ruolo, competenze e obiettivi</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La formazione di allenatori, dirigenti e altri operatori sportivi riguardo la prevenzione di abusi e discriminazioni: il ruolo della Scuola dello Sport di Sport e Salute</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Contenuti didattici del modulo formativo predisposto per allenatori, dirigenti e altri operatori sportivi: metodologie per il corretto approccio con i minori, come si gestisce un gruppo o il singolo atleta</a:t>
            </a:r>
          </a:p>
          <a:p>
            <a:pPr marL="285750" indent="-285750" algn="just">
              <a:buFont typeface="Arial" panose="020B0604020202020204" pitchFamily="34" charset="0"/>
              <a:buChar char="•"/>
            </a:pPr>
            <a:endPar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marL="285750" indent="-285750" algn="just">
              <a:buFont typeface="Arial" panose="020B0604020202020204" pitchFamily="34" charset="0"/>
              <a:buChar char="•"/>
            </a:pPr>
            <a:r>
              <a:rPr lang="it-IT" sz="1200" dirty="0">
                <a:solidFill>
                  <a:schemeClr val="bg1"/>
                </a:solidFill>
                <a:latin typeface="Posterama" panose="020B0504020200020000" pitchFamily="34" charset="0"/>
                <a:ea typeface="Aptos" panose="020B0004020202020204" pitchFamily="34" charset="0"/>
                <a:cs typeface="Posterama" panose="020B0504020200020000" pitchFamily="34" charset="0"/>
              </a:rPr>
              <a:t>L’importanza della formazione continua nello sport nella prevenzione e nel contrasto degli abusi </a:t>
            </a:r>
          </a:p>
        </p:txBody>
      </p:sp>
      <p:sp>
        <p:nvSpPr>
          <p:cNvPr id="15" name="CasellaDiTesto 14">
            <a:extLst>
              <a:ext uri="{FF2B5EF4-FFF2-40B4-BE49-F238E27FC236}">
                <a16:creationId xmlns:a16="http://schemas.microsoft.com/office/drawing/2014/main" id="{09E499C0-6FD8-2CA5-06E0-D5DDBB59DF97}"/>
              </a:ext>
            </a:extLst>
          </p:cNvPr>
          <p:cNvSpPr txBox="1"/>
          <p:nvPr/>
        </p:nvSpPr>
        <p:spPr>
          <a:xfrm>
            <a:off x="539723" y="905853"/>
            <a:ext cx="3483978" cy="646331"/>
          </a:xfrm>
          <a:prstGeom prst="rect">
            <a:avLst/>
          </a:prstGeom>
          <a:noFill/>
        </p:spPr>
        <p:txBody>
          <a:bodyPr wrap="square">
            <a:spAutoFit/>
          </a:bodyPr>
          <a:lstStyle/>
          <a:p>
            <a:r>
              <a:rPr lang="it-IT" b="1" dirty="0">
                <a:solidFill>
                  <a:schemeClr val="accent4">
                    <a:lumMod val="20000"/>
                    <a:lumOff val="80000"/>
                  </a:schemeClr>
                </a:solidFill>
                <a:latin typeface="Posterama" panose="020B0504020200020000" pitchFamily="34" charset="0"/>
                <a:cs typeface="Posterama" panose="020B0504020200020000" pitchFamily="34" charset="0"/>
              </a:rPr>
              <a:t>MODULO 4: </a:t>
            </a:r>
          </a:p>
          <a:p>
            <a:r>
              <a:rPr lang="it-IT" b="1" dirty="0">
                <a:solidFill>
                  <a:schemeClr val="accent4">
                    <a:lumMod val="20000"/>
                    <a:lumOff val="80000"/>
                  </a:schemeClr>
                </a:solidFill>
                <a:latin typeface="Posterama" panose="020B0504020200020000" pitchFamily="34" charset="0"/>
                <a:cs typeface="Posterama" panose="020B0504020200020000" pitchFamily="34" charset="0"/>
              </a:rPr>
              <a:t>Contesto operativo</a:t>
            </a:r>
          </a:p>
        </p:txBody>
      </p:sp>
      <p:pic>
        <p:nvPicPr>
          <p:cNvPr id="2" name="Immagine 1" descr="Immagine che contiene Carattere, Elementi grafici, schermata, grafica&#10;&#10;Descrizione generata automaticamente">
            <a:extLst>
              <a:ext uri="{FF2B5EF4-FFF2-40B4-BE49-F238E27FC236}">
                <a16:creationId xmlns:a16="http://schemas.microsoft.com/office/drawing/2014/main" id="{79618035-8A5D-1A5D-F00B-929E075F23AD}"/>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4" name="Immagine 3" descr="Immagine che contiene schermata, Elementi grafici, Policromia, grafica&#10;&#10;Descrizione generata automaticamente">
            <a:extLst>
              <a:ext uri="{FF2B5EF4-FFF2-40B4-BE49-F238E27FC236}">
                <a16:creationId xmlns:a16="http://schemas.microsoft.com/office/drawing/2014/main" id="{CC04D660-724F-C786-E4E2-5476E73651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7" name="Rettangolo 6">
            <a:extLst>
              <a:ext uri="{FF2B5EF4-FFF2-40B4-BE49-F238E27FC236}">
                <a16:creationId xmlns:a16="http://schemas.microsoft.com/office/drawing/2014/main" id="{9BEB74A4-A698-610E-4B4E-26673F99B2DC}"/>
              </a:ext>
            </a:extLst>
          </p:cNvPr>
          <p:cNvSpPr/>
          <p:nvPr/>
        </p:nvSpPr>
        <p:spPr>
          <a:xfrm>
            <a:off x="4609823" y="7067273"/>
            <a:ext cx="1662055" cy="101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07000"/>
              </a:lnSpc>
              <a:spcAft>
                <a:spcPts val="800"/>
              </a:spcAft>
            </a:pPr>
            <a:r>
              <a:rPr lang="it-IT" sz="900" kern="100" dirty="0">
                <a:solidFill>
                  <a:schemeClr val="accent6">
                    <a:lumMod val="75000"/>
                  </a:schemeClr>
                </a:solidFill>
                <a:effectLst/>
                <a:latin typeface="Posterama" panose="020B0504020200020000" pitchFamily="34" charset="0"/>
                <a:ea typeface="Aptos" panose="020B0004020202020204" pitchFamily="34" charset="0"/>
                <a:cs typeface="Posterama" panose="020B0504020200020000" pitchFamily="34" charset="0"/>
              </a:rPr>
              <a:t>CORSO PER </a:t>
            </a:r>
            <a:br>
              <a:rPr lang="it-IT" sz="900" kern="100" dirty="0">
                <a:effectLst/>
                <a:latin typeface="Posterama" panose="020B0504020200020000" pitchFamily="34" charset="0"/>
                <a:ea typeface="Aptos" panose="020B0004020202020204" pitchFamily="34" charset="0"/>
                <a:cs typeface="Posterama" panose="020B0504020200020000" pitchFamily="34" charset="0"/>
              </a:rPr>
            </a:br>
            <a:r>
              <a:rPr lang="it-IT" sz="900" kern="100" dirty="0">
                <a:effectLst/>
                <a:latin typeface="Posterama" panose="020B0504020200020000" pitchFamily="34" charset="0"/>
                <a:ea typeface="Aptos" panose="020B0004020202020204" pitchFamily="34" charset="0"/>
                <a:cs typeface="Posterama" panose="020B0504020200020000" pitchFamily="34" charset="0"/>
              </a:rPr>
              <a:t>RESPONSABILI </a:t>
            </a:r>
            <a:br>
              <a:rPr lang="it-IT" sz="900" kern="100" dirty="0">
                <a:latin typeface="Posterama" panose="020B0504020200020000" pitchFamily="34" charset="0"/>
                <a:ea typeface="Aptos" panose="020B0004020202020204" pitchFamily="34" charset="0"/>
                <a:cs typeface="Posterama" panose="020B0504020200020000" pitchFamily="34" charset="0"/>
              </a:rPr>
            </a:br>
            <a:r>
              <a:rPr lang="it-IT" sz="900" kern="100" dirty="0">
                <a:solidFill>
                  <a:srgbClr val="FF0000"/>
                </a:solidFill>
                <a:effectLst/>
                <a:latin typeface="Posterama" panose="020B0504020200020000" pitchFamily="34" charset="0"/>
                <a:ea typeface="Aptos" panose="020B0004020202020204" pitchFamily="34" charset="0"/>
                <a:cs typeface="Posterama" panose="020B0504020200020000" pitchFamily="34" charset="0"/>
              </a:rPr>
              <a:t>SAFEGUARDING</a:t>
            </a:r>
          </a:p>
        </p:txBody>
      </p:sp>
    </p:spTree>
    <p:extLst>
      <p:ext uri="{BB962C8B-B14F-4D97-AF65-F5344CB8AC3E}">
        <p14:creationId xmlns:p14="http://schemas.microsoft.com/office/powerpoint/2010/main" val="3440384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93CD0-8601-5249-E50B-A5929026BAA7}"/>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C74C4085-464C-B51E-2EA3-30751022787D}"/>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93217710-ED1A-0F7D-F008-674F82014591}"/>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4A44E3B1-5149-700A-22AA-E85D367463FF}"/>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8E03D3E5-1C81-10EA-B9DA-4B5C3BFF4A05}"/>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2" name="Rettangolo 1">
            <a:extLst>
              <a:ext uri="{FF2B5EF4-FFF2-40B4-BE49-F238E27FC236}">
                <a16:creationId xmlns:a16="http://schemas.microsoft.com/office/drawing/2014/main" id="{A562F7B3-6EA7-D9AC-05B7-994952D34C20}"/>
              </a:ext>
            </a:extLst>
          </p:cNvPr>
          <p:cNvSpPr/>
          <p:nvPr/>
        </p:nvSpPr>
        <p:spPr>
          <a:xfrm>
            <a:off x="0" y="4136065"/>
            <a:ext cx="6858000" cy="8718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 name="Immagine 12" descr="Immagine che contiene schermata, Elementi grafici, Policromia, grafica&#10;&#10;Descrizione generata automaticamente">
            <a:extLst>
              <a:ext uri="{FF2B5EF4-FFF2-40B4-BE49-F238E27FC236}">
                <a16:creationId xmlns:a16="http://schemas.microsoft.com/office/drawing/2014/main" id="{077DBC96-7418-5C1B-739D-BF79748519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6444" y="4387921"/>
            <a:ext cx="1632030" cy="405791"/>
          </a:xfrm>
          <a:prstGeom prst="rect">
            <a:avLst/>
          </a:prstGeom>
        </p:spPr>
      </p:pic>
      <p:pic>
        <p:nvPicPr>
          <p:cNvPr id="8" name="Immagine 7" descr="Immagine che contiene Carattere, Elementi grafici, schermata, grafica&#10;&#10;Descrizione generata automaticamente">
            <a:extLst>
              <a:ext uri="{FF2B5EF4-FFF2-40B4-BE49-F238E27FC236}">
                <a16:creationId xmlns:a16="http://schemas.microsoft.com/office/drawing/2014/main" id="{E0B1656C-64D9-B646-2393-C25F47227F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0102" y="4346675"/>
            <a:ext cx="1257267" cy="482380"/>
          </a:xfrm>
          <a:prstGeom prst="rect">
            <a:avLst/>
          </a:prstGeom>
        </p:spPr>
      </p:pic>
    </p:spTree>
    <p:extLst>
      <p:ext uri="{BB962C8B-B14F-4D97-AF65-F5344CB8AC3E}">
        <p14:creationId xmlns:p14="http://schemas.microsoft.com/office/powerpoint/2010/main" val="2711528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52AAC946-9DF0-AE20-685E-C9902ABB4CCA}"/>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F00B4861-C301-A76C-42CE-5D75944A36B9}"/>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8" name="Immagine 7" descr="Immagine che contiene Carattere, Elementi grafici, schermata, grafica&#10;&#10;Descrizione generata automaticamente">
            <a:extLst>
              <a:ext uri="{FF2B5EF4-FFF2-40B4-BE49-F238E27FC236}">
                <a16:creationId xmlns:a16="http://schemas.microsoft.com/office/drawing/2014/main" id="{6C497DBF-8E3A-EB53-A1DA-D158494343FF}"/>
              </a:ext>
            </a:extLst>
          </p:cNvPr>
          <p:cNvPicPr>
            <a:picLocks noChangeAspect="1"/>
          </p:cNvPicPr>
          <p:nvPr/>
        </p:nvPicPr>
        <p:blipFill>
          <a:blip r:embed="rId2"/>
          <a:stretch>
            <a:fillRect/>
          </a:stretch>
        </p:blipFill>
        <p:spPr>
          <a:xfrm>
            <a:off x="2963981" y="8708810"/>
            <a:ext cx="930037" cy="315518"/>
          </a:xfrm>
          <a:prstGeom prst="rect">
            <a:avLst/>
          </a:prstGeom>
        </p:spPr>
      </p:pic>
      <p:pic>
        <p:nvPicPr>
          <p:cNvPr id="10" name="Immagine 9">
            <a:extLst>
              <a:ext uri="{FF2B5EF4-FFF2-40B4-BE49-F238E27FC236}">
                <a16:creationId xmlns:a16="http://schemas.microsoft.com/office/drawing/2014/main" id="{D5632EF3-A712-CDCC-914D-2F95FB5F623A}"/>
              </a:ext>
            </a:extLst>
          </p:cNvPr>
          <p:cNvPicPr>
            <a:picLocks noChangeAspect="1"/>
          </p:cNvPicPr>
          <p:nvPr/>
        </p:nvPicPr>
        <p:blipFill rotWithShape="1">
          <a:blip r:embed="rId3"/>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FAF8DC41-82B5-83BF-DBEE-6345CA3C6605}"/>
              </a:ext>
            </a:extLst>
          </p:cNvPr>
          <p:cNvPicPr>
            <a:picLocks noChangeAspect="1"/>
          </p:cNvPicPr>
          <p:nvPr/>
        </p:nvPicPr>
        <p:blipFill rotWithShape="1">
          <a:blip r:embed="rId3"/>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AE05EB33-1FCC-0054-87A3-8E781EE28AFE}"/>
              </a:ext>
            </a:extLst>
          </p:cNvPr>
          <p:cNvSpPr txBox="1"/>
          <p:nvPr/>
        </p:nvSpPr>
        <p:spPr>
          <a:xfrm>
            <a:off x="539723" y="2063711"/>
            <a:ext cx="5793129" cy="2462213"/>
          </a:xfrm>
          <a:prstGeom prst="rect">
            <a:avLst/>
          </a:prstGeom>
          <a:noFill/>
        </p:spPr>
        <p:txBody>
          <a:bodyPr wrap="square">
            <a:spAutoFit/>
          </a:bodyPr>
          <a:lstStyle/>
          <a:p>
            <a:pPr algn="just"/>
            <a:r>
              <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rPr>
              <a:t>Negli ultimi anni, la crescente sensibilità verso la tutela dei diritti dei minori e delle persone vulnerabili ha posto l'accento sull'importanza di creare ambienti sicuri anche nel mondo sportivo. Gli episodi di abusi, violenze e discriminazioni che emergono in diversi contesti hanno evidenziato la necessità di adottare misure concrete per prevenire tali fenomeni. </a:t>
            </a:r>
          </a:p>
          <a:p>
            <a:pPr algn="just"/>
            <a:endPar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r>
              <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rPr>
              <a:t>In questo contesto, nasce la figura del Responsabile Safeguarding, un ruolo cruciale che richiede competenze specifiche e una visione chiara delle responsabilità morali e legali delle organizzazioni sportive.</a:t>
            </a:r>
          </a:p>
        </p:txBody>
      </p:sp>
      <p:sp>
        <p:nvSpPr>
          <p:cNvPr id="15" name="CasellaDiTesto 14">
            <a:extLst>
              <a:ext uri="{FF2B5EF4-FFF2-40B4-BE49-F238E27FC236}">
                <a16:creationId xmlns:a16="http://schemas.microsoft.com/office/drawing/2014/main" id="{D1249449-0F58-9374-5D74-D38F74B6D69A}"/>
              </a:ext>
            </a:extLst>
          </p:cNvPr>
          <p:cNvSpPr txBox="1"/>
          <p:nvPr/>
        </p:nvSpPr>
        <p:spPr>
          <a:xfrm>
            <a:off x="539723" y="1260247"/>
            <a:ext cx="3483978" cy="584775"/>
          </a:xfrm>
          <a:prstGeom prst="rect">
            <a:avLst/>
          </a:prstGeom>
          <a:noFill/>
        </p:spPr>
        <p:txBody>
          <a:bodyPr wrap="square">
            <a:spAutoFit/>
          </a:bodyPr>
          <a:lstStyle/>
          <a:p>
            <a:r>
              <a:rPr lang="it-IT" sz="1600" b="1" dirty="0">
                <a:solidFill>
                  <a:schemeClr val="accent4">
                    <a:lumMod val="20000"/>
                    <a:lumOff val="80000"/>
                  </a:schemeClr>
                </a:solidFill>
                <a:latin typeface="Posterama" panose="020B0504020200020000" pitchFamily="34" charset="0"/>
                <a:ea typeface="Aptos" panose="020B0004020202020204" pitchFamily="34" charset="0"/>
                <a:cs typeface="Posterama" panose="020B0504020200020000" pitchFamily="34" charset="0"/>
              </a:rPr>
              <a:t>Introduzione al Corso per Responsabili Safeguarding</a:t>
            </a:r>
          </a:p>
        </p:txBody>
      </p:sp>
      <p:sp>
        <p:nvSpPr>
          <p:cNvPr id="16" name="CasellaDiTesto 15">
            <a:extLst>
              <a:ext uri="{FF2B5EF4-FFF2-40B4-BE49-F238E27FC236}">
                <a16:creationId xmlns:a16="http://schemas.microsoft.com/office/drawing/2014/main" id="{D9DA6281-D32C-94FC-5F88-32A3FA3E8911}"/>
              </a:ext>
            </a:extLst>
          </p:cNvPr>
          <p:cNvSpPr txBox="1"/>
          <p:nvPr/>
        </p:nvSpPr>
        <p:spPr>
          <a:xfrm>
            <a:off x="539723" y="5253819"/>
            <a:ext cx="5793129" cy="2893100"/>
          </a:xfrm>
          <a:prstGeom prst="rect">
            <a:avLst/>
          </a:prstGeom>
          <a:noFill/>
        </p:spPr>
        <p:txBody>
          <a:bodyPr wrap="square">
            <a:spAutoFit/>
          </a:bodyPr>
          <a:lstStyle/>
          <a:p>
            <a:pPr algn="just"/>
            <a:r>
              <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rPr>
              <a:t>L'ambiente sportivo, caratterizzato dalla presenza di giovani atleti e da relazioni spesso asimmetriche tra allenatori, dirigenti e partecipanti, può rappresentare un terreno fertile per il verificarsi di abusi o discriminazioni, anche in modo non intenzionale. Per questa ragione, le organizzazioni sportive, nonché le associazioni e le società sportive, sono oggi chiamate a promuovere una cultura della tutela e a garantire che ogni attività si svolga in condizioni di sicurezza e rispetto.</a:t>
            </a:r>
          </a:p>
          <a:p>
            <a:pPr algn="just"/>
            <a:endPar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r>
              <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rPr>
              <a:t>L'istituzione di un Responsabile Safeguarding non è solo una risposta alle esigenze etiche e sociali, ma anche un obbligo previsto dalla normativa vigente, che ha introdotto strumenti specifici per tutelare i minori e le persone vulnerabili.</a:t>
            </a:r>
          </a:p>
        </p:txBody>
      </p:sp>
      <p:sp>
        <p:nvSpPr>
          <p:cNvPr id="17" name="CasellaDiTesto 16">
            <a:extLst>
              <a:ext uri="{FF2B5EF4-FFF2-40B4-BE49-F238E27FC236}">
                <a16:creationId xmlns:a16="http://schemas.microsoft.com/office/drawing/2014/main" id="{9307E76C-94F0-ED6F-7E00-DE3D25081E86}"/>
              </a:ext>
            </a:extLst>
          </p:cNvPr>
          <p:cNvSpPr txBox="1"/>
          <p:nvPr/>
        </p:nvSpPr>
        <p:spPr>
          <a:xfrm>
            <a:off x="532435" y="4725633"/>
            <a:ext cx="3750198" cy="343299"/>
          </a:xfrm>
          <a:prstGeom prst="rect">
            <a:avLst/>
          </a:prstGeom>
          <a:noFill/>
        </p:spPr>
        <p:txBody>
          <a:bodyPr wrap="square">
            <a:spAutoFit/>
          </a:bodyPr>
          <a:lstStyle/>
          <a:p>
            <a:pPr>
              <a:lnSpc>
                <a:spcPct val="107000"/>
              </a:lnSpc>
              <a:spcAft>
                <a:spcPts val="800"/>
              </a:spcAft>
            </a:pPr>
            <a:r>
              <a:rPr lang="it-IT" sz="1600" b="1" dirty="0">
                <a:solidFill>
                  <a:schemeClr val="accent4">
                    <a:lumMod val="20000"/>
                    <a:lumOff val="80000"/>
                  </a:schemeClr>
                </a:solidFill>
                <a:latin typeface="Posterama" panose="020B0504020200020000" pitchFamily="34" charset="0"/>
                <a:cs typeface="Posterama" panose="020B0504020200020000" pitchFamily="34" charset="0"/>
              </a:rPr>
              <a:t>La necessità di una figura di tutela</a:t>
            </a:r>
          </a:p>
        </p:txBody>
      </p:sp>
      <p:pic>
        <p:nvPicPr>
          <p:cNvPr id="22" name="Immagine 21" descr="Immagine che contiene schermata, Elementi grafici, Policromia, grafica&#10;&#10;Descrizione generata automaticamente">
            <a:extLst>
              <a:ext uri="{FF2B5EF4-FFF2-40B4-BE49-F238E27FC236}">
                <a16:creationId xmlns:a16="http://schemas.microsoft.com/office/drawing/2014/main" id="{257788E4-4CD1-162E-535D-5FB34F03BD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Tree>
    <p:extLst>
      <p:ext uri="{BB962C8B-B14F-4D97-AF65-F5344CB8AC3E}">
        <p14:creationId xmlns:p14="http://schemas.microsoft.com/office/powerpoint/2010/main" val="281610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C8D7A-8817-03D5-E1F0-B7FC133A2B3C}"/>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05E3B555-AA5C-F835-C016-F630E723B3BB}"/>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A262B93A-D6A1-FF43-1979-4CBF54FA67B6}"/>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121BC763-5338-3463-27DA-23ACA0B45A6C}"/>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E0831EF8-A6A8-EA32-0198-BC6FA0F8F3F9}"/>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D8492125-07A7-6CB7-8BB0-E3219F23888C}"/>
              </a:ext>
            </a:extLst>
          </p:cNvPr>
          <p:cNvSpPr txBox="1"/>
          <p:nvPr/>
        </p:nvSpPr>
        <p:spPr>
          <a:xfrm>
            <a:off x="539723" y="1484880"/>
            <a:ext cx="5796531" cy="4862870"/>
          </a:xfrm>
          <a:prstGeom prst="rect">
            <a:avLst/>
          </a:prstGeom>
          <a:noFill/>
        </p:spPr>
        <p:txBody>
          <a:bodyPr wrap="square">
            <a:spAutoFit/>
          </a:bodyPr>
          <a:lstStyle/>
          <a:p>
            <a:pPr algn="just"/>
            <a:r>
              <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rPr>
              <a:t>La normativa italiana ha riconosciuto formalmente l'importanza di strutturare azioni di prevenzione attraverso il Decreto Legislativo    n. 36/2021, che introduce obblighi specifici per il mondo sportivo, e il Decreto Legislativo n. 39/2021, che approfondisce le misure di contrasto agli abusi. 	</a:t>
            </a:r>
          </a:p>
          <a:p>
            <a:pPr algn="just"/>
            <a:br>
              <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rPr>
            </a:br>
            <a:r>
              <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rPr>
              <a:t>Questi interventi legislativi si collocano all'interno di un più ampio quadro normativo europeo e internazionale, che richiama gli impegni assunti dall'Italia per la tutela dei diritti dei minori (come la Convenzione ONU sui Diritti dell'Infanzia e dell’Adolescenza del 1989). Inoltre, l'articolo 33 della Costituzione italiana riconosce il valore educativo, sociale e di promozione del benessere psicofisico dell'attività sportiva in tutte le sue forme. </a:t>
            </a:r>
          </a:p>
          <a:p>
            <a:pPr algn="just"/>
            <a:endPar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r>
              <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rPr>
              <a:t>Questo principio costituzionale sottolinea l'importanza di garantire che l'attività sportiva si svolga in ambienti sicuri, inclusivi e rispettosi dei diritti di tutti, a maggior ragione quando coinvolge minori e persone vulnerabili.</a:t>
            </a:r>
          </a:p>
          <a:p>
            <a:pPr algn="just"/>
            <a:endPar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r>
              <a:rPr lang="it-IT" sz="1600" b="1" dirty="0" err="1">
                <a:solidFill>
                  <a:schemeClr val="accent4">
                    <a:lumMod val="20000"/>
                    <a:lumOff val="80000"/>
                  </a:schemeClr>
                </a:solidFill>
                <a:latin typeface="Posterama" panose="020B0504020200020000" pitchFamily="34" charset="0"/>
                <a:cs typeface="Posterama" panose="020B0504020200020000" pitchFamily="34" charset="0"/>
              </a:rPr>
              <a:t>D.Lgs</a:t>
            </a:r>
            <a:r>
              <a:rPr lang="it-IT" sz="1600" b="1" dirty="0">
                <a:solidFill>
                  <a:schemeClr val="accent4">
                    <a:lumMod val="20000"/>
                    <a:lumOff val="80000"/>
                  </a:schemeClr>
                </a:solidFill>
                <a:latin typeface="Posterama" panose="020B0504020200020000" pitchFamily="34" charset="0"/>
                <a:cs typeface="Posterama" panose="020B0504020200020000" pitchFamily="34" charset="0"/>
              </a:rPr>
              <a:t> n. 36/2021 e n. 39/2021</a:t>
            </a:r>
          </a:p>
        </p:txBody>
      </p:sp>
      <p:sp>
        <p:nvSpPr>
          <p:cNvPr id="15" name="CasellaDiTesto 14">
            <a:extLst>
              <a:ext uri="{FF2B5EF4-FFF2-40B4-BE49-F238E27FC236}">
                <a16:creationId xmlns:a16="http://schemas.microsoft.com/office/drawing/2014/main" id="{5C53B59D-89FF-1FD5-02F1-2871A71D6BDC}"/>
              </a:ext>
            </a:extLst>
          </p:cNvPr>
          <p:cNvSpPr txBox="1"/>
          <p:nvPr/>
        </p:nvSpPr>
        <p:spPr>
          <a:xfrm>
            <a:off x="539722" y="974820"/>
            <a:ext cx="4310069" cy="343299"/>
          </a:xfrm>
          <a:prstGeom prst="rect">
            <a:avLst/>
          </a:prstGeom>
          <a:noFill/>
        </p:spPr>
        <p:txBody>
          <a:bodyPr wrap="square">
            <a:spAutoFit/>
          </a:bodyPr>
          <a:lstStyle/>
          <a:p>
            <a:pPr>
              <a:lnSpc>
                <a:spcPct val="107000"/>
              </a:lnSpc>
              <a:spcAft>
                <a:spcPts val="800"/>
              </a:spcAft>
            </a:pPr>
            <a:r>
              <a:rPr lang="it-IT" sz="1600" b="1" dirty="0">
                <a:solidFill>
                  <a:schemeClr val="accent4">
                    <a:lumMod val="20000"/>
                    <a:lumOff val="80000"/>
                  </a:schemeClr>
                </a:solidFill>
                <a:latin typeface="Posterama" panose="020B0504020200020000" pitchFamily="34" charset="0"/>
                <a:cs typeface="Posterama" panose="020B0504020200020000" pitchFamily="34" charset="0"/>
              </a:rPr>
              <a:t>Il quadro normativo di riferimento</a:t>
            </a:r>
          </a:p>
        </p:txBody>
      </p:sp>
      <p:sp>
        <p:nvSpPr>
          <p:cNvPr id="4" name="CasellaDiTesto 3">
            <a:extLst>
              <a:ext uri="{FF2B5EF4-FFF2-40B4-BE49-F238E27FC236}">
                <a16:creationId xmlns:a16="http://schemas.microsoft.com/office/drawing/2014/main" id="{D412C12E-BBE3-2C5A-B1F7-47CDDE26C487}"/>
              </a:ext>
            </a:extLst>
          </p:cNvPr>
          <p:cNvSpPr txBox="1"/>
          <p:nvPr/>
        </p:nvSpPr>
        <p:spPr>
          <a:xfrm>
            <a:off x="101840" y="6485703"/>
            <a:ext cx="6137595" cy="2000548"/>
          </a:xfrm>
          <a:prstGeom prst="rect">
            <a:avLst/>
          </a:prstGeom>
          <a:noFill/>
        </p:spPr>
        <p:txBody>
          <a:bodyPr wrap="square">
            <a:spAutoFit/>
          </a:bodyPr>
          <a:lstStyle/>
          <a:p>
            <a:pPr marL="449263" algn="just">
              <a:tabLst>
                <a:tab pos="5286375" algn="l"/>
              </a:tabLst>
            </a:pPr>
            <a:r>
              <a:rPr lang="it-IT" sz="1400" dirty="0">
                <a:solidFill>
                  <a:schemeClr val="bg1"/>
                </a:solidFill>
                <a:latin typeface="Posterama" panose="020B0504020200020000" pitchFamily="34" charset="0"/>
                <a:cs typeface="Posterama" panose="020B0504020200020000" pitchFamily="34" charset="0"/>
              </a:rPr>
              <a:t>Il Decreto Legislativo n. 36/2021 prevede:</a:t>
            </a:r>
          </a:p>
          <a:p>
            <a:pPr marL="735013" indent="-285750" algn="just">
              <a:buFont typeface="Arial" panose="020B0604020202020204" pitchFamily="34" charset="0"/>
              <a:buChar char="•"/>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a:p>
            <a:pPr marL="735013" indent="-285750" algn="just">
              <a:buFont typeface="Arial" panose="020B0604020202020204" pitchFamily="34" charset="0"/>
              <a:buChar char="•"/>
              <a:tabLst>
                <a:tab pos="5286375" algn="l"/>
              </a:tabLst>
            </a:pPr>
            <a:r>
              <a:rPr lang="it-IT" sz="1400" dirty="0">
                <a:solidFill>
                  <a:schemeClr val="bg1"/>
                </a:solidFill>
                <a:latin typeface="Posterama" panose="020B0504020200020000" pitchFamily="34" charset="0"/>
                <a:cs typeface="Posterama" panose="020B0504020200020000" pitchFamily="34" charset="0"/>
              </a:rPr>
              <a:t>La nomina di un Responsabile Safeguarding all'interno delle organizzazioni sportive;</a:t>
            </a:r>
          </a:p>
          <a:p>
            <a:pPr marL="735013" indent="-285750" algn="just">
              <a:buFont typeface="Arial" panose="020B0604020202020204" pitchFamily="34" charset="0"/>
              <a:buChar char="•"/>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a:p>
            <a:pPr marL="735013" indent="-285750" algn="just">
              <a:buFont typeface="Arial" panose="020B0604020202020204" pitchFamily="34" charset="0"/>
              <a:buChar char="•"/>
              <a:tabLst>
                <a:tab pos="5286375" algn="l"/>
              </a:tabLst>
            </a:pPr>
            <a:r>
              <a:rPr lang="it-IT" sz="1400" dirty="0">
                <a:solidFill>
                  <a:schemeClr val="bg1"/>
                </a:solidFill>
                <a:latin typeface="Posterama" panose="020B0504020200020000" pitchFamily="34" charset="0"/>
                <a:ea typeface="Aptos" panose="020B0004020202020204" pitchFamily="34" charset="0"/>
                <a:cs typeface="Posterama" panose="020B0504020200020000" pitchFamily="34" charset="0"/>
              </a:rPr>
              <a:t>La verifica dei precedenti penali obbligatoria per i soggetti che lavorano a contatto diretto e regolare con minori, attraverso il certificato penale del casellario giudiziale.</a:t>
            </a:r>
          </a:p>
          <a:p>
            <a:pPr marL="449263" algn="just">
              <a:tabLst>
                <a:tab pos="5286375" algn="l"/>
              </a:tabLst>
            </a:pPr>
            <a:endParaRPr lang="it-IT" sz="1200" i="1" dirty="0">
              <a:solidFill>
                <a:schemeClr val="bg1"/>
              </a:solidFill>
              <a:latin typeface="Posterama" panose="020B0504020200020000" pitchFamily="34" charset="0"/>
              <a:cs typeface="Posterama" panose="020B0504020200020000" pitchFamily="34" charset="0"/>
            </a:endParaRPr>
          </a:p>
        </p:txBody>
      </p:sp>
      <p:pic>
        <p:nvPicPr>
          <p:cNvPr id="9" name="Immagine 8" descr="Immagine che contiene Carattere, Elementi grafici, schermata, grafica&#10;&#10;Descrizione generata automaticamente">
            <a:extLst>
              <a:ext uri="{FF2B5EF4-FFF2-40B4-BE49-F238E27FC236}">
                <a16:creationId xmlns:a16="http://schemas.microsoft.com/office/drawing/2014/main" id="{D917C20F-5489-2912-E973-E767CBA1AF68}"/>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12" name="Immagine 11" descr="Immagine che contiene schermata, Elementi grafici, Policromia, grafica&#10;&#10;Descrizione generata automaticamente">
            <a:extLst>
              <a:ext uri="{FF2B5EF4-FFF2-40B4-BE49-F238E27FC236}">
                <a16:creationId xmlns:a16="http://schemas.microsoft.com/office/drawing/2014/main" id="{368EC820-73A3-42A3-FB39-7E899DBE5A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Tree>
    <p:extLst>
      <p:ext uri="{BB962C8B-B14F-4D97-AF65-F5344CB8AC3E}">
        <p14:creationId xmlns:p14="http://schemas.microsoft.com/office/powerpoint/2010/main" val="4076291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7F58FA-4A2B-81FD-8AFC-1A61920ECD78}"/>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DD150E06-1BE6-1887-1D10-65E8CD7E4F91}"/>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6889ED09-C54D-A9AE-441F-B9E5DC7083E5}"/>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0921DE23-1927-A4CC-96B5-30201625B240}"/>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C084BEB7-09B6-C687-4B00-1646AB8C64F4}"/>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7060A243-B177-D441-8C99-37FF57E96C3A}"/>
              </a:ext>
            </a:extLst>
          </p:cNvPr>
          <p:cNvSpPr txBox="1"/>
          <p:nvPr/>
        </p:nvSpPr>
        <p:spPr>
          <a:xfrm>
            <a:off x="539723" y="1484880"/>
            <a:ext cx="5793129" cy="523220"/>
          </a:xfrm>
          <a:prstGeom prst="rect">
            <a:avLst/>
          </a:prstGeom>
          <a:noFill/>
        </p:spPr>
        <p:txBody>
          <a:bodyPr wrap="square">
            <a:spAutoFit/>
          </a:bodyPr>
          <a:lstStyle/>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pic>
        <p:nvPicPr>
          <p:cNvPr id="14" name="Immagine 13" descr="Immagine che contiene Carattere, Elementi grafici, schermata, grafica&#10;&#10;Descrizione generata automaticamente">
            <a:extLst>
              <a:ext uri="{FF2B5EF4-FFF2-40B4-BE49-F238E27FC236}">
                <a16:creationId xmlns:a16="http://schemas.microsoft.com/office/drawing/2014/main" id="{230D07DD-FD9D-4E8E-70C9-05D6AF86A791}"/>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16" name="Immagine 15" descr="Immagine che contiene schermata, Elementi grafici, Policromia, grafica&#10;&#10;Descrizione generata automaticamente">
            <a:extLst>
              <a:ext uri="{FF2B5EF4-FFF2-40B4-BE49-F238E27FC236}">
                <a16:creationId xmlns:a16="http://schemas.microsoft.com/office/drawing/2014/main" id="{CE3704A4-B254-3E00-268B-266BA5A4ED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18" name="CasellaDiTesto 17">
            <a:extLst>
              <a:ext uri="{FF2B5EF4-FFF2-40B4-BE49-F238E27FC236}">
                <a16:creationId xmlns:a16="http://schemas.microsoft.com/office/drawing/2014/main" id="{6B7D67FA-EAE8-8482-8788-091CBB5B4EEC}"/>
              </a:ext>
            </a:extLst>
          </p:cNvPr>
          <p:cNvSpPr txBox="1"/>
          <p:nvPr/>
        </p:nvSpPr>
        <p:spPr>
          <a:xfrm>
            <a:off x="513606" y="1137967"/>
            <a:ext cx="5793129" cy="7201972"/>
          </a:xfrm>
          <a:prstGeom prst="rect">
            <a:avLst/>
          </a:prstGeom>
          <a:noFill/>
        </p:spPr>
        <p:txBody>
          <a:bodyPr wrap="square">
            <a:spAutoFit/>
          </a:bodyPr>
          <a:lstStyle/>
          <a:p>
            <a:pPr marL="11113" algn="just">
              <a:tabLst>
                <a:tab pos="5286375" algn="l"/>
              </a:tabLst>
            </a:pPr>
            <a:r>
              <a:rPr lang="it-IT" sz="1400" dirty="0">
                <a:solidFill>
                  <a:schemeClr val="bg1"/>
                </a:solidFill>
                <a:latin typeface="Posterama" panose="020B0504020200020000" pitchFamily="34" charset="0"/>
                <a:cs typeface="Posterama" panose="020B0504020200020000" pitchFamily="34" charset="0"/>
              </a:rPr>
              <a:t>Parallelamente, il Decreto Legislativo n. 39/2021 all’articolo 16, rubricato “Fattori di rischio e contrasto della violenza di genere nello sport”,  introduce:</a:t>
            </a:r>
          </a:p>
          <a:p>
            <a:pPr marL="11113" algn="just">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a:p>
            <a:pPr marL="296863" indent="-285750" algn="just">
              <a:buFont typeface="Arial" panose="020B0604020202020204" pitchFamily="34" charset="0"/>
              <a:buChar char="•"/>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a:p>
            <a:pPr marL="296863" indent="-285750" algn="just">
              <a:buFont typeface="Arial" panose="020B0604020202020204" pitchFamily="34" charset="0"/>
              <a:buChar char="•"/>
              <a:tabLst>
                <a:tab pos="5286375" algn="l"/>
              </a:tabLst>
            </a:pPr>
            <a:r>
              <a:rPr lang="it-IT" sz="1400" dirty="0">
                <a:solidFill>
                  <a:schemeClr val="bg1"/>
                </a:solidFill>
                <a:latin typeface="Posterama" panose="020B0504020200020000" pitchFamily="34" charset="0"/>
                <a:cs typeface="Posterama" panose="020B0504020200020000" pitchFamily="34" charset="0"/>
              </a:rPr>
              <a:t>L’obbligo per le FSN, DSA e EPS, sentito il parere del CONI, di redigere le linee guida per la predisposizione dei modelli organizzativi e di controllo dell’attività sportiva e dei codici di condotta a tutela dei minori e per la prevenzione delle molestie, della violenza di genere e di ogni altra discriminazione. Le linee guida vengono elaborate con validità quadriennale sulla base delle caratteristiche delle diverse associazioni e delle società sportive e delle persone tesserate. </a:t>
            </a:r>
          </a:p>
          <a:p>
            <a:pPr marL="296863" indent="-285750" algn="just">
              <a:buFont typeface="Arial" panose="020B0604020202020204" pitchFamily="34" charset="0"/>
              <a:buChar char="•"/>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a:p>
            <a:pPr marL="296863" indent="-285750" algn="just">
              <a:buFont typeface="Arial" panose="020B0604020202020204" pitchFamily="34" charset="0"/>
              <a:buChar char="•"/>
              <a:tabLst>
                <a:tab pos="5286375" algn="l"/>
              </a:tabLst>
            </a:pPr>
            <a:r>
              <a:rPr lang="it-IT" sz="1400" dirty="0">
                <a:solidFill>
                  <a:schemeClr val="bg1"/>
                </a:solidFill>
                <a:latin typeface="Posterama" panose="020B0504020200020000" pitchFamily="34" charset="0"/>
                <a:cs typeface="Posterama" panose="020B0504020200020000" pitchFamily="34" charset="0"/>
              </a:rPr>
              <a:t>La predisposizione e l’adozione per le associazioni e le società sportive dilettantistiche e le Società sportive professionistiche di modelli organizzativi e di controllo dell'attività sportiva nonché codici di condotta conformi alle linee guida di cui sopra.</a:t>
            </a:r>
          </a:p>
          <a:p>
            <a:pPr marL="296863" indent="-285750" algn="just">
              <a:buFont typeface="Arial" panose="020B0604020202020204" pitchFamily="34" charset="0"/>
              <a:buChar char="•"/>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a:p>
            <a:pPr marL="296863" indent="-285750" algn="just">
              <a:buFont typeface="Arial" panose="020B0604020202020204" pitchFamily="34" charset="0"/>
              <a:buChar char="•"/>
              <a:tabLst>
                <a:tab pos="5286375" algn="l"/>
              </a:tabLst>
            </a:pPr>
            <a:r>
              <a:rPr lang="it-IT" sz="1400" dirty="0">
                <a:solidFill>
                  <a:schemeClr val="bg1"/>
                </a:solidFill>
                <a:latin typeface="Posterama" panose="020B0504020200020000" pitchFamily="34" charset="0"/>
                <a:cs typeface="Posterama" panose="020B0504020200020000" pitchFamily="34" charset="0"/>
              </a:rPr>
              <a:t>Sanzioni a carico delle associazioni e società sportive che non adempiono agli obblighi di legge.</a:t>
            </a:r>
          </a:p>
          <a:p>
            <a:pPr marL="296863" indent="-285750" algn="just">
              <a:buFont typeface="Arial" panose="020B0604020202020204" pitchFamily="34" charset="0"/>
              <a:buChar char="•"/>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a:p>
            <a:pPr marL="296863" indent="-285750" algn="just">
              <a:buFont typeface="Arial" panose="020B0604020202020204" pitchFamily="34" charset="0"/>
              <a:buChar char="•"/>
              <a:tabLst>
                <a:tab pos="5286375" algn="l"/>
              </a:tabLst>
            </a:pPr>
            <a:r>
              <a:rPr lang="it-IT" sz="1400" dirty="0">
                <a:solidFill>
                  <a:schemeClr val="bg1"/>
                </a:solidFill>
                <a:latin typeface="Posterama" panose="020B0504020200020000" pitchFamily="34" charset="0"/>
                <a:cs typeface="Posterama" panose="020B0504020200020000" pitchFamily="34" charset="0"/>
              </a:rPr>
              <a:t>L’integrazione del modello organizzativo e di gestione - per le associazioni e società sportive, già ne sono già dotate ai sensi del decreto legislativo 8 giugno 2001, n. 231.</a:t>
            </a:r>
          </a:p>
          <a:p>
            <a:pPr marL="296863" indent="-285750" algn="just">
              <a:buFont typeface="Arial" panose="020B0604020202020204" pitchFamily="34" charset="0"/>
              <a:buChar char="•"/>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a:p>
            <a:pPr marL="296863" indent="-285750" algn="just">
              <a:buFont typeface="Arial" panose="020B0604020202020204" pitchFamily="34" charset="0"/>
              <a:buChar char="•"/>
              <a:tabLst>
                <a:tab pos="5286375" algn="l"/>
              </a:tabLst>
            </a:pPr>
            <a:r>
              <a:rPr lang="it-IT" sz="1400" dirty="0">
                <a:solidFill>
                  <a:schemeClr val="bg1"/>
                </a:solidFill>
                <a:latin typeface="Posterama" panose="020B0504020200020000" pitchFamily="34" charset="0"/>
                <a:cs typeface="Posterama" panose="020B0504020200020000" pitchFamily="34" charset="0"/>
              </a:rPr>
              <a:t>La possibilità per gli Organismi Sportivi e le stesse società e associazioni sportive di costituirsi parte civile nei procedimenti penali contro i tesserati. </a:t>
            </a:r>
          </a:p>
          <a:p>
            <a:pPr marL="296863" indent="-285750" algn="just">
              <a:buFont typeface="Arial" panose="020B0604020202020204" pitchFamily="34" charset="0"/>
              <a:buChar char="•"/>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a:p>
            <a:pPr marL="296863" indent="-285750" algn="just">
              <a:buFont typeface="Arial" panose="020B0604020202020204" pitchFamily="34" charset="0"/>
              <a:buChar char="•"/>
              <a:tabLst>
                <a:tab pos="5286375" algn="l"/>
              </a:tabLst>
            </a:pPr>
            <a:r>
              <a:rPr lang="it-IT" sz="1400" dirty="0">
                <a:solidFill>
                  <a:schemeClr val="bg1"/>
                </a:solidFill>
                <a:latin typeface="Posterama" panose="020B0504020200020000" pitchFamily="34" charset="0"/>
                <a:cs typeface="Posterama" panose="020B0504020200020000" pitchFamily="34" charset="0"/>
              </a:rPr>
              <a:t>Sanzioni disciplinari a carico dei tesserati</a:t>
            </a:r>
          </a:p>
          <a:p>
            <a:pPr marL="11113" algn="just">
              <a:tabLst>
                <a:tab pos="5286375" algn="l"/>
              </a:tabLst>
            </a:pPr>
            <a:endParaRPr lang="it-IT" sz="1400" dirty="0">
              <a:solidFill>
                <a:schemeClr val="bg1"/>
              </a:solidFill>
              <a:latin typeface="Posterama" panose="020B0504020200020000" pitchFamily="34" charset="0"/>
              <a:cs typeface="Posterama" panose="020B0504020200020000" pitchFamily="34" charset="0"/>
            </a:endParaRPr>
          </a:p>
        </p:txBody>
      </p:sp>
    </p:spTree>
    <p:extLst>
      <p:ext uri="{BB962C8B-B14F-4D97-AF65-F5344CB8AC3E}">
        <p14:creationId xmlns:p14="http://schemas.microsoft.com/office/powerpoint/2010/main" val="3666579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F5621-1D64-1E82-F988-39C6FF056F25}"/>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EFE1A1D9-2204-5BE4-DCFD-B91B0F938470}"/>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CB70B2B7-35AD-03A6-ACD2-0060D3996CB2}"/>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0A86F629-8BD9-AF29-2074-2B7EA42F78A5}"/>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66A1381F-D814-3D79-7BC8-CA95EA06A61A}"/>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1D22DC01-58E7-7617-9562-121FD3685417}"/>
              </a:ext>
            </a:extLst>
          </p:cNvPr>
          <p:cNvSpPr txBox="1"/>
          <p:nvPr/>
        </p:nvSpPr>
        <p:spPr>
          <a:xfrm>
            <a:off x="539723" y="1484880"/>
            <a:ext cx="5793129" cy="523220"/>
          </a:xfrm>
          <a:prstGeom prst="rect">
            <a:avLst/>
          </a:prstGeom>
          <a:noFill/>
        </p:spPr>
        <p:txBody>
          <a:bodyPr wrap="square">
            <a:spAutoFit/>
          </a:bodyPr>
          <a:lstStyle/>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sp>
        <p:nvSpPr>
          <p:cNvPr id="7" name="CasellaDiTesto 6">
            <a:extLst>
              <a:ext uri="{FF2B5EF4-FFF2-40B4-BE49-F238E27FC236}">
                <a16:creationId xmlns:a16="http://schemas.microsoft.com/office/drawing/2014/main" id="{1C18A6CF-A022-FCD5-0FC3-DB5A8A75724A}"/>
              </a:ext>
            </a:extLst>
          </p:cNvPr>
          <p:cNvSpPr txBox="1"/>
          <p:nvPr/>
        </p:nvSpPr>
        <p:spPr>
          <a:xfrm>
            <a:off x="539723" y="2141089"/>
            <a:ext cx="5781589" cy="2893100"/>
          </a:xfrm>
          <a:prstGeom prst="rect">
            <a:avLst/>
          </a:prstGeom>
          <a:noFill/>
        </p:spPr>
        <p:txBody>
          <a:bodyPr wrap="square">
            <a:spAutoFit/>
          </a:bodyPr>
          <a:lstStyle/>
          <a:p>
            <a:pPr algn="just"/>
            <a:r>
              <a:rPr lang="it-IT" sz="1400" dirty="0">
                <a:solidFill>
                  <a:schemeClr val="bg1"/>
                </a:solidFill>
                <a:latin typeface="Posterama" panose="020B0504020200020000" pitchFamily="34" charset="0"/>
                <a:cs typeface="Posterama" panose="020B0504020200020000" pitchFamily="34" charset="0"/>
              </a:rPr>
              <a:t>Anche il CONI (COMITATO OLIMPICO NAZIONALE ITALIANO) ha agito nel tempo per contrastare tali fenomeni.</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Recependo l’indirizzo del Comitato Olimpico Internazionale (CIO), che negli ultimi anni ha sviluppato programmi e iniziative per salvaguardare gli atleti da molestie e abusi nello sport, il 16 dicembre del 2021 il Consiglio Nazionale del CONI ha approvato all’unanimità una delibera che prevede l’inserimento nei principi fondamentali degli statuti delle Federazioni del divieto assoluto di tesseramento presso ogni tipo di ente sportivo per i soggetti radiati per atti di violenza e/o di molestie nei confronti delle persone e/o degli animali. </a:t>
            </a:r>
          </a:p>
        </p:txBody>
      </p:sp>
      <p:pic>
        <p:nvPicPr>
          <p:cNvPr id="14" name="Immagine 13" descr="Immagine che contiene Carattere, Elementi grafici, schermata, grafica&#10;&#10;Descrizione generata automaticamente">
            <a:extLst>
              <a:ext uri="{FF2B5EF4-FFF2-40B4-BE49-F238E27FC236}">
                <a16:creationId xmlns:a16="http://schemas.microsoft.com/office/drawing/2014/main" id="{921F453E-E261-CE8B-E124-065965383FD3}"/>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16" name="Immagine 15" descr="Immagine che contiene schermata, Elementi grafici, Policromia, grafica&#10;&#10;Descrizione generata automaticamente">
            <a:extLst>
              <a:ext uri="{FF2B5EF4-FFF2-40B4-BE49-F238E27FC236}">
                <a16:creationId xmlns:a16="http://schemas.microsoft.com/office/drawing/2014/main" id="{EBCA89E1-83CB-63A1-52DF-6F22FBC1EB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4" name="CasellaDiTesto 3">
            <a:extLst>
              <a:ext uri="{FF2B5EF4-FFF2-40B4-BE49-F238E27FC236}">
                <a16:creationId xmlns:a16="http://schemas.microsoft.com/office/drawing/2014/main" id="{4FEB12F5-2CAE-7177-5322-D0E59E6C7906}"/>
              </a:ext>
            </a:extLst>
          </p:cNvPr>
          <p:cNvSpPr txBox="1"/>
          <p:nvPr/>
        </p:nvSpPr>
        <p:spPr>
          <a:xfrm>
            <a:off x="539722" y="5211598"/>
            <a:ext cx="5781589" cy="1384995"/>
          </a:xfrm>
          <a:prstGeom prst="rect">
            <a:avLst/>
          </a:prstGeom>
          <a:noFill/>
        </p:spPr>
        <p:txBody>
          <a:bodyPr wrap="square">
            <a:spAutoFit/>
          </a:bodyPr>
          <a:lstStyle/>
          <a:p>
            <a:pPr algn="just"/>
            <a:r>
              <a:rPr lang="it-IT" sz="1400" dirty="0">
                <a:solidFill>
                  <a:schemeClr val="bg1"/>
                </a:solidFill>
                <a:latin typeface="Posterama" panose="020B0504020200020000" pitchFamily="34" charset="0"/>
                <a:cs typeface="Posterama" panose="020B0504020200020000" pitchFamily="34" charset="0"/>
              </a:rPr>
              <a:t>Successivamente il CONI ha istituito un Osservatorio permanente per le politiche di </a:t>
            </a:r>
            <a:r>
              <a:rPr lang="it-IT" sz="1400" dirty="0" err="1">
                <a:solidFill>
                  <a:schemeClr val="bg1"/>
                </a:solidFill>
                <a:latin typeface="Posterama" panose="020B0504020200020000" pitchFamily="34" charset="0"/>
                <a:cs typeface="Posterama" panose="020B0504020200020000" pitchFamily="34" charset="0"/>
              </a:rPr>
              <a:t>safeguarding</a:t>
            </a:r>
            <a:r>
              <a:rPr lang="it-IT" sz="1400" dirty="0">
                <a:solidFill>
                  <a:schemeClr val="bg1"/>
                </a:solidFill>
                <a:latin typeface="Posterama" panose="020B0504020200020000" pitchFamily="34" charset="0"/>
                <a:cs typeface="Posterama" panose="020B0504020200020000" pitchFamily="34" charset="0"/>
              </a:rPr>
              <a:t> (delibera n.255 del 25/07/2023) al quale ha delegato l’emanazione e la verifica dell’osservanza dei principi per le linee guida che le Federazioni Sportive Nazionali, le Discipline Sportive Associate e gli Enti di Promozione Sportiva hanno adottato entro il 31/08/2023.</a:t>
            </a:r>
          </a:p>
        </p:txBody>
      </p:sp>
      <p:sp>
        <p:nvSpPr>
          <p:cNvPr id="2" name="CasellaDiTesto 1">
            <a:extLst>
              <a:ext uri="{FF2B5EF4-FFF2-40B4-BE49-F238E27FC236}">
                <a16:creationId xmlns:a16="http://schemas.microsoft.com/office/drawing/2014/main" id="{2C2749AA-D4A7-9714-0DAD-706885A1F356}"/>
              </a:ext>
            </a:extLst>
          </p:cNvPr>
          <p:cNvSpPr txBox="1"/>
          <p:nvPr/>
        </p:nvSpPr>
        <p:spPr>
          <a:xfrm>
            <a:off x="539722" y="974820"/>
            <a:ext cx="4310069" cy="606769"/>
          </a:xfrm>
          <a:prstGeom prst="rect">
            <a:avLst/>
          </a:prstGeom>
          <a:noFill/>
        </p:spPr>
        <p:txBody>
          <a:bodyPr wrap="square">
            <a:spAutoFit/>
          </a:bodyPr>
          <a:lstStyle/>
          <a:p>
            <a:pPr>
              <a:lnSpc>
                <a:spcPct val="107000"/>
              </a:lnSpc>
              <a:spcAft>
                <a:spcPts val="800"/>
              </a:spcAft>
            </a:pPr>
            <a:r>
              <a:rPr lang="it-IT" sz="1600" b="1" dirty="0">
                <a:solidFill>
                  <a:schemeClr val="accent4">
                    <a:lumMod val="20000"/>
                    <a:lumOff val="80000"/>
                  </a:schemeClr>
                </a:solidFill>
                <a:latin typeface="Posterama" panose="020B0504020200020000" pitchFamily="34" charset="0"/>
                <a:cs typeface="Posterama" panose="020B0504020200020000" pitchFamily="34" charset="0"/>
              </a:rPr>
              <a:t>Osservatorio Permanente per le Politiche di Safeguarding del CONI</a:t>
            </a:r>
          </a:p>
        </p:txBody>
      </p:sp>
    </p:spTree>
    <p:extLst>
      <p:ext uri="{BB962C8B-B14F-4D97-AF65-F5344CB8AC3E}">
        <p14:creationId xmlns:p14="http://schemas.microsoft.com/office/powerpoint/2010/main" val="3689317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48A715-3D8C-41A8-D2C9-992FF236B273}"/>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3E17E36F-7C5B-F0C3-A3FE-9358C241231A}"/>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FC52D562-FFDD-A9DC-1292-16753895FCC1}"/>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6C937DEE-BF1B-CD64-C934-729E1145C202}"/>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DF68E36F-E1CC-139A-539B-378969982527}"/>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1300E213-CED2-2809-AABB-4EB90DCB1EC4}"/>
              </a:ext>
            </a:extLst>
          </p:cNvPr>
          <p:cNvSpPr txBox="1"/>
          <p:nvPr/>
        </p:nvSpPr>
        <p:spPr>
          <a:xfrm>
            <a:off x="539723" y="1484880"/>
            <a:ext cx="5793129" cy="523220"/>
          </a:xfrm>
          <a:prstGeom prst="rect">
            <a:avLst/>
          </a:prstGeom>
          <a:noFill/>
        </p:spPr>
        <p:txBody>
          <a:bodyPr wrap="square">
            <a:spAutoFit/>
          </a:bodyPr>
          <a:lstStyle/>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sp>
        <p:nvSpPr>
          <p:cNvPr id="7" name="CasellaDiTesto 6">
            <a:extLst>
              <a:ext uri="{FF2B5EF4-FFF2-40B4-BE49-F238E27FC236}">
                <a16:creationId xmlns:a16="http://schemas.microsoft.com/office/drawing/2014/main" id="{B8FAA9AB-4517-1EA6-1099-55D3AC3933BB}"/>
              </a:ext>
            </a:extLst>
          </p:cNvPr>
          <p:cNvSpPr txBox="1"/>
          <p:nvPr/>
        </p:nvSpPr>
        <p:spPr>
          <a:xfrm>
            <a:off x="525148" y="1402730"/>
            <a:ext cx="5781589" cy="5693866"/>
          </a:xfrm>
          <a:prstGeom prst="rect">
            <a:avLst/>
          </a:prstGeom>
          <a:noFill/>
        </p:spPr>
        <p:txBody>
          <a:bodyPr wrap="square">
            <a:spAutoFit/>
          </a:bodyPr>
          <a:lstStyle/>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L’Osservatorio ha previsto:</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Le associazioni e società sportive devono provvedere alla nomina del Responsabile entro il 31/12/2024 e comunicarlo alla Federazione Sportiva Nazionale o Disciplina Sportiva Associata o Ente di Promozione Sportiva di riferimento secondo le modalità indicate.</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Questi interventi normativi, integrati dai regolamenti sportivi delineano un sistema complesso che obbliga le società sportive a promuovere ambienti sani, rispettosi e protettivi.</a:t>
            </a:r>
          </a:p>
        </p:txBody>
      </p:sp>
      <p:pic>
        <p:nvPicPr>
          <p:cNvPr id="2" name="Immagine 1" descr="Immagine che contiene Carattere, Elementi grafici, schermata, grafica&#10;&#10;Descrizione generata automaticamente">
            <a:extLst>
              <a:ext uri="{FF2B5EF4-FFF2-40B4-BE49-F238E27FC236}">
                <a16:creationId xmlns:a16="http://schemas.microsoft.com/office/drawing/2014/main" id="{4221FAE1-EE7F-F9B3-D04A-4C3BADDE79D1}"/>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9" name="Immagine 8" descr="Immagine che contiene schermata, Elementi grafici, Policromia, grafica&#10;&#10;Descrizione generata automaticamente">
            <a:extLst>
              <a:ext uri="{FF2B5EF4-FFF2-40B4-BE49-F238E27FC236}">
                <a16:creationId xmlns:a16="http://schemas.microsoft.com/office/drawing/2014/main" id="{F9AAC0C0-7C8A-2E30-9327-5B6856C3D5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14" name="CasellaDiTesto 13">
            <a:extLst>
              <a:ext uri="{FF2B5EF4-FFF2-40B4-BE49-F238E27FC236}">
                <a16:creationId xmlns:a16="http://schemas.microsoft.com/office/drawing/2014/main" id="{1648A4B1-0C5B-3ECA-1735-1DFFCD56637C}"/>
              </a:ext>
            </a:extLst>
          </p:cNvPr>
          <p:cNvSpPr txBox="1"/>
          <p:nvPr/>
        </p:nvSpPr>
        <p:spPr>
          <a:xfrm>
            <a:off x="867883" y="2807210"/>
            <a:ext cx="4676172" cy="1600438"/>
          </a:xfrm>
          <a:prstGeom prst="rect">
            <a:avLst/>
          </a:prstGeom>
          <a:noFill/>
        </p:spPr>
        <p:txBody>
          <a:bodyPr wrap="square">
            <a:spAutoFit/>
          </a:bodyPr>
          <a:lstStyle/>
          <a:p>
            <a:pPr marL="587375" algn="just">
              <a:buFont typeface="Arial" panose="020B0604020202020204" pitchFamily="34" charset="0"/>
              <a:buChar char="•"/>
              <a:tabLst>
                <a:tab pos="5332413" algn="l"/>
              </a:tabLst>
            </a:pPr>
            <a:r>
              <a:rPr lang="it-IT" sz="1400" i="1" dirty="0">
                <a:solidFill>
                  <a:schemeClr val="bg1"/>
                </a:solidFill>
                <a:latin typeface="Posterama" panose="020B0504020200020000" pitchFamily="34" charset="0"/>
                <a:cs typeface="Posterama" panose="020B0504020200020000" pitchFamily="34" charset="0"/>
              </a:rPr>
              <a:t> la nomina del Responsabile federale delle politiche di </a:t>
            </a:r>
            <a:r>
              <a:rPr lang="it-IT" sz="1400" i="1" dirty="0" err="1">
                <a:solidFill>
                  <a:schemeClr val="bg1"/>
                </a:solidFill>
                <a:latin typeface="Posterama" panose="020B0504020200020000" pitchFamily="34" charset="0"/>
                <a:cs typeface="Posterama" panose="020B0504020200020000" pitchFamily="34" charset="0"/>
              </a:rPr>
              <a:t>safeguarding</a:t>
            </a:r>
            <a:r>
              <a:rPr lang="it-IT" sz="1400" i="1" dirty="0">
                <a:solidFill>
                  <a:schemeClr val="bg1"/>
                </a:solidFill>
                <a:latin typeface="Posterama" panose="020B0504020200020000" pitchFamily="34" charset="0"/>
                <a:cs typeface="Posterama" panose="020B0504020200020000" pitchFamily="34" charset="0"/>
              </a:rPr>
              <a:t> da parte delle FSN, DSA, EPS e AB;</a:t>
            </a:r>
          </a:p>
          <a:p>
            <a:pPr marL="587375" algn="just">
              <a:buFont typeface="Arial" panose="020B0604020202020204" pitchFamily="34" charset="0"/>
              <a:buChar char="•"/>
              <a:tabLst>
                <a:tab pos="5332413" algn="l"/>
              </a:tabLst>
            </a:pPr>
            <a:endParaRPr lang="it-IT" sz="1400" i="1" dirty="0">
              <a:solidFill>
                <a:schemeClr val="bg1"/>
              </a:solidFill>
              <a:latin typeface="Posterama" panose="020B0504020200020000" pitchFamily="34" charset="0"/>
              <a:cs typeface="Posterama" panose="020B0504020200020000" pitchFamily="34" charset="0"/>
            </a:endParaRPr>
          </a:p>
          <a:p>
            <a:pPr marL="587375" algn="just">
              <a:buFont typeface="Arial" panose="020B0604020202020204" pitchFamily="34" charset="0"/>
              <a:buChar char="•"/>
              <a:tabLst>
                <a:tab pos="5332413" algn="l"/>
              </a:tabLst>
            </a:pPr>
            <a:r>
              <a:rPr lang="it-IT" sz="1400" i="1" dirty="0">
                <a:solidFill>
                  <a:schemeClr val="bg1"/>
                </a:solidFill>
                <a:latin typeface="Posterama" panose="020B0504020200020000" pitchFamily="34" charset="0"/>
                <a:cs typeface="Posterama" panose="020B0504020200020000" pitchFamily="34" charset="0"/>
              </a:rPr>
              <a:t> la nomina del Responsabile contro abusi, violenze e discriminazioni da parte delle società e associazioni sportive affiliate.</a:t>
            </a:r>
          </a:p>
        </p:txBody>
      </p:sp>
    </p:spTree>
    <p:extLst>
      <p:ext uri="{BB962C8B-B14F-4D97-AF65-F5344CB8AC3E}">
        <p14:creationId xmlns:p14="http://schemas.microsoft.com/office/powerpoint/2010/main" val="231408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98DA3-4865-AB25-9E00-F4642AC1B1C7}"/>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5C716AF9-6514-3EFB-76C7-518C2050C442}"/>
              </a:ext>
            </a:extLst>
          </p:cNvPr>
          <p:cNvSpPr>
            <a:spLocks noGrp="1"/>
          </p:cNvSpPr>
          <p:nvPr>
            <p:ph type="subTitle" idx="1"/>
          </p:nvPr>
        </p:nvSpPr>
        <p:spPr>
          <a:xfrm>
            <a:off x="857250" y="4899538"/>
            <a:ext cx="5143500" cy="2207683"/>
          </a:xfrm>
        </p:spPr>
        <p:txBody>
          <a:bodyPr/>
          <a:lstStyle/>
          <a:p>
            <a:endParaRPr lang="it-IT"/>
          </a:p>
        </p:txBody>
      </p:sp>
      <p:sp>
        <p:nvSpPr>
          <p:cNvPr id="6" name="Rettangolo 5">
            <a:extLst>
              <a:ext uri="{FF2B5EF4-FFF2-40B4-BE49-F238E27FC236}">
                <a16:creationId xmlns:a16="http://schemas.microsoft.com/office/drawing/2014/main" id="{85566612-8C61-7393-C540-2A532EC17664}"/>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1B463099-007B-B9A6-AAAB-AC73B13C3F9D}"/>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84873F82-4667-AF91-1DDF-A7187A82168C}"/>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7" name="CasellaDiTesto 6">
            <a:extLst>
              <a:ext uri="{FF2B5EF4-FFF2-40B4-BE49-F238E27FC236}">
                <a16:creationId xmlns:a16="http://schemas.microsoft.com/office/drawing/2014/main" id="{9BEA60ED-7B64-E3B1-3F20-AC945806B7D7}"/>
              </a:ext>
            </a:extLst>
          </p:cNvPr>
          <p:cNvSpPr txBox="1"/>
          <p:nvPr/>
        </p:nvSpPr>
        <p:spPr>
          <a:xfrm>
            <a:off x="538204" y="1847919"/>
            <a:ext cx="5781589" cy="954107"/>
          </a:xfrm>
          <a:prstGeom prst="rect">
            <a:avLst/>
          </a:prstGeom>
          <a:noFill/>
        </p:spPr>
        <p:txBody>
          <a:bodyPr wrap="square">
            <a:spAutoFit/>
          </a:bodyPr>
          <a:lstStyle/>
          <a:p>
            <a:pPr algn="just"/>
            <a:r>
              <a:rPr lang="it-IT" sz="1400" dirty="0">
                <a:solidFill>
                  <a:schemeClr val="bg1"/>
                </a:solidFill>
                <a:latin typeface="Posterama" panose="020B0504020200020000" pitchFamily="34" charset="0"/>
                <a:cs typeface="Posterama" panose="020B0504020200020000" pitchFamily="34" charset="0"/>
              </a:rPr>
              <a:t>Il Responsabile del Safeguarding è la figura chiave per l'attuazione di queste politiche. Si tratta di un professionista incaricato di garantire che ogni aspetto della vita sportiva rispetti i principi di tutela e inclusione. Le sue funzioni si articolano in diverse aree:</a:t>
            </a:r>
          </a:p>
        </p:txBody>
      </p:sp>
      <p:sp>
        <p:nvSpPr>
          <p:cNvPr id="2" name="CasellaDiTesto 1">
            <a:extLst>
              <a:ext uri="{FF2B5EF4-FFF2-40B4-BE49-F238E27FC236}">
                <a16:creationId xmlns:a16="http://schemas.microsoft.com/office/drawing/2014/main" id="{C0903D4D-4EC2-8DBF-AA8C-EBFFFE9F077D}"/>
              </a:ext>
            </a:extLst>
          </p:cNvPr>
          <p:cNvSpPr txBox="1"/>
          <p:nvPr/>
        </p:nvSpPr>
        <p:spPr>
          <a:xfrm>
            <a:off x="539722" y="974820"/>
            <a:ext cx="4310069" cy="972830"/>
          </a:xfrm>
          <a:prstGeom prst="rect">
            <a:avLst/>
          </a:prstGeom>
          <a:noFill/>
        </p:spPr>
        <p:txBody>
          <a:bodyPr wrap="square">
            <a:spAutoFit/>
          </a:bodyPr>
          <a:lstStyle/>
          <a:p>
            <a:pPr>
              <a:lnSpc>
                <a:spcPct val="107000"/>
              </a:lnSpc>
              <a:spcAft>
                <a:spcPts val="800"/>
              </a:spcAft>
            </a:pPr>
            <a:r>
              <a:rPr lang="it-IT" sz="1600" b="1" dirty="0">
                <a:solidFill>
                  <a:schemeClr val="accent4">
                    <a:lumMod val="20000"/>
                    <a:lumOff val="80000"/>
                  </a:schemeClr>
                </a:solidFill>
                <a:latin typeface="Posterama" panose="020B0504020200020000" pitchFamily="34" charset="0"/>
                <a:cs typeface="Posterama" panose="020B0504020200020000" pitchFamily="34" charset="0"/>
              </a:rPr>
              <a:t>Il ruolo del Responsabile Safeguarding nelle Società e Associazioni Sportive</a:t>
            </a:r>
          </a:p>
          <a:p>
            <a:pPr>
              <a:lnSpc>
                <a:spcPct val="107000"/>
              </a:lnSpc>
              <a:spcAft>
                <a:spcPts val="800"/>
              </a:spcAft>
            </a:pPr>
            <a:endParaRPr lang="it-IT" sz="1600" b="1" dirty="0">
              <a:solidFill>
                <a:schemeClr val="accent4">
                  <a:lumMod val="20000"/>
                  <a:lumOff val="80000"/>
                </a:schemeClr>
              </a:solidFill>
              <a:latin typeface="Posterama" panose="020B0504020200020000" pitchFamily="34" charset="0"/>
              <a:cs typeface="Posterama" panose="020B0504020200020000" pitchFamily="34" charset="0"/>
            </a:endParaRPr>
          </a:p>
        </p:txBody>
      </p:sp>
      <p:sp>
        <p:nvSpPr>
          <p:cNvPr id="9" name="CasellaDiTesto 8">
            <a:extLst>
              <a:ext uri="{FF2B5EF4-FFF2-40B4-BE49-F238E27FC236}">
                <a16:creationId xmlns:a16="http://schemas.microsoft.com/office/drawing/2014/main" id="{BA422FF4-9D6E-B275-2424-526A6E42749C}"/>
              </a:ext>
            </a:extLst>
          </p:cNvPr>
          <p:cNvSpPr txBox="1"/>
          <p:nvPr/>
        </p:nvSpPr>
        <p:spPr>
          <a:xfrm>
            <a:off x="551262" y="2920699"/>
            <a:ext cx="5781589" cy="5478423"/>
          </a:xfrm>
          <a:prstGeom prst="rect">
            <a:avLst/>
          </a:prstGeom>
          <a:noFill/>
        </p:spPr>
        <p:txBody>
          <a:bodyPr wrap="square">
            <a:spAutoFit/>
          </a:bodyPr>
          <a:lstStyle/>
          <a:p>
            <a:pPr marL="354013" indent="-342900" algn="just">
              <a:buFont typeface="+mj-lt"/>
              <a:buAutoNum type="arabicPeriod"/>
            </a:pPr>
            <a:r>
              <a:rPr lang="it-IT" sz="1200" b="1" dirty="0">
                <a:solidFill>
                  <a:schemeClr val="accent4">
                    <a:lumMod val="20000"/>
                    <a:lumOff val="80000"/>
                  </a:schemeClr>
                </a:solidFill>
                <a:latin typeface="Posterama" panose="020B0504020200020000" pitchFamily="34" charset="0"/>
                <a:cs typeface="Posterama" panose="020B0504020200020000" pitchFamily="34" charset="0"/>
              </a:rPr>
              <a:t>Prevenzione e sensibilizzazione</a:t>
            </a:r>
          </a:p>
          <a:p>
            <a:pPr marL="620713" indent="-171450"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Elaborare e attuare politiche di prevenzione contro abusi, violenze e discriminazioni.</a:t>
            </a:r>
          </a:p>
          <a:p>
            <a:pPr marL="620713" indent="-171450"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Promuovere una cultura della tutela attraverso la formazione di allenatori, dirigenti e operatori sportivi.</a:t>
            </a:r>
          </a:p>
          <a:p>
            <a:pPr marL="620713" indent="-171450"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Definire e monitorare codici etici e regolamenti interni.</a:t>
            </a:r>
          </a:p>
          <a:p>
            <a:pPr marL="11113" algn="just"/>
            <a:endParaRPr lang="it-IT" sz="1400" dirty="0">
              <a:solidFill>
                <a:srgbClr val="FF0000"/>
              </a:solidFill>
              <a:latin typeface="Posterama" panose="020B0504020200020000" pitchFamily="34" charset="0"/>
              <a:cs typeface="Posterama" panose="020B0504020200020000" pitchFamily="34" charset="0"/>
            </a:endParaRPr>
          </a:p>
          <a:p>
            <a:pPr marL="354013" indent="-342900" algn="just">
              <a:buFont typeface="+mj-lt"/>
              <a:buAutoNum type="arabicPeriod" startAt="2"/>
            </a:pPr>
            <a:r>
              <a:rPr lang="it-IT" sz="1200" b="1" dirty="0">
                <a:solidFill>
                  <a:schemeClr val="accent4">
                    <a:lumMod val="20000"/>
                    <a:lumOff val="80000"/>
                  </a:schemeClr>
                </a:solidFill>
                <a:latin typeface="Posterama" panose="020B0504020200020000" pitchFamily="34" charset="0"/>
                <a:cs typeface="Posterama" panose="020B0504020200020000" pitchFamily="34" charset="0"/>
              </a:rPr>
              <a:t>Gestione delle segnalazioni e interventi</a:t>
            </a:r>
          </a:p>
          <a:p>
            <a:pPr marL="622300" indent="-173038"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Assicurare che esistano procedure chiare per la raccolta e la gestione delle segnalazioni, garantendo riservatezza e rispetto per le vittime.</a:t>
            </a:r>
          </a:p>
          <a:p>
            <a:pPr marL="622300" indent="-173038"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Collaborare con le autorità competenti, inclusa la giustizia sportiva e quella ordinaria, per affrontare eventuali casi di abusi</a:t>
            </a:r>
          </a:p>
          <a:p>
            <a:pPr marL="622300" indent="-173038"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Offrire supporto psicologico e pratico alle vittime e alle loro famiglie, coinvolgendo professionisti del settore.</a:t>
            </a:r>
          </a:p>
          <a:p>
            <a:pPr marL="11113" algn="just"/>
            <a:endParaRPr lang="it-IT" sz="1400" dirty="0">
              <a:solidFill>
                <a:srgbClr val="FF0000"/>
              </a:solidFill>
              <a:latin typeface="Posterama" panose="020B0504020200020000" pitchFamily="34" charset="0"/>
              <a:cs typeface="Posterama" panose="020B0504020200020000" pitchFamily="34" charset="0"/>
            </a:endParaRPr>
          </a:p>
          <a:p>
            <a:pPr marL="354013" indent="-342900" algn="just">
              <a:buFont typeface="+mj-lt"/>
              <a:buAutoNum type="arabicPeriod" startAt="3"/>
            </a:pPr>
            <a:r>
              <a:rPr lang="it-IT" sz="1200" b="1" dirty="0">
                <a:solidFill>
                  <a:schemeClr val="accent4">
                    <a:lumMod val="20000"/>
                    <a:lumOff val="80000"/>
                  </a:schemeClr>
                </a:solidFill>
                <a:latin typeface="Posterama" panose="020B0504020200020000" pitchFamily="34" charset="0"/>
                <a:cs typeface="Posterama" panose="020B0504020200020000" pitchFamily="34" charset="0"/>
              </a:rPr>
              <a:t>Promozione del benessere sportivo</a:t>
            </a:r>
          </a:p>
          <a:p>
            <a:pPr marL="622300" indent="-173038"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Lavorare per creare un ambiente sportivo inclusivo, dove i valori del rispetto e della non 	violenza siano al centro dell'attività.</a:t>
            </a:r>
          </a:p>
          <a:p>
            <a:pPr marL="622300" indent="-173038"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Collaborare con famiglie e istituzioni educative per rafforzare il senso di comunità intorno al giovane atleta.</a:t>
            </a:r>
          </a:p>
          <a:p>
            <a:pPr marL="11113" algn="just"/>
            <a:endParaRPr lang="it-IT" sz="1400" dirty="0">
              <a:solidFill>
                <a:srgbClr val="FF0000"/>
              </a:solidFill>
              <a:latin typeface="Posterama" panose="020B0504020200020000" pitchFamily="34" charset="0"/>
              <a:cs typeface="Posterama" panose="020B0504020200020000" pitchFamily="34" charset="0"/>
            </a:endParaRPr>
          </a:p>
          <a:p>
            <a:pPr marL="354013" indent="-342900" algn="just">
              <a:buFont typeface="+mj-lt"/>
              <a:buAutoNum type="arabicPeriod" startAt="3"/>
            </a:pPr>
            <a:r>
              <a:rPr lang="it-IT" sz="1200" b="1" dirty="0">
                <a:solidFill>
                  <a:schemeClr val="accent4">
                    <a:lumMod val="20000"/>
                    <a:lumOff val="80000"/>
                  </a:schemeClr>
                </a:solidFill>
                <a:latin typeface="Posterama" panose="020B0504020200020000" pitchFamily="34" charset="0"/>
                <a:cs typeface="Posterama" panose="020B0504020200020000" pitchFamily="34" charset="0"/>
              </a:rPr>
              <a:t>Controllo e supervisione</a:t>
            </a:r>
          </a:p>
          <a:p>
            <a:pPr marL="622300" indent="-173038"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Monitorare l'applicazione dei Modelli di Organizzazione e Gestione (MOG).</a:t>
            </a:r>
          </a:p>
          <a:p>
            <a:pPr marL="622300" indent="-173038" algn="just">
              <a:buFont typeface="Wingdings" pitchFamily="2" charset="2"/>
              <a:buChar char="§"/>
            </a:pPr>
            <a:r>
              <a:rPr lang="it-IT" sz="1200" dirty="0">
                <a:solidFill>
                  <a:schemeClr val="bg1"/>
                </a:solidFill>
                <a:latin typeface="Posterama" panose="020B0504020200020000" pitchFamily="34" charset="0"/>
                <a:cs typeface="Posterama" panose="020B0504020200020000" pitchFamily="34" charset="0"/>
              </a:rPr>
              <a:t>Verificare il rispetto delle normative e dei codici di condotta da parte di tecnici, atleti e dirigenti.</a:t>
            </a:r>
          </a:p>
          <a:p>
            <a:pPr marL="11113" algn="just"/>
            <a:endParaRPr lang="it-IT" sz="1200" b="1" dirty="0">
              <a:solidFill>
                <a:schemeClr val="accent4">
                  <a:lumMod val="20000"/>
                  <a:lumOff val="80000"/>
                </a:schemeClr>
              </a:solidFill>
              <a:latin typeface="Posterama" panose="020B0504020200020000" pitchFamily="34" charset="0"/>
              <a:cs typeface="Posterama" panose="020B0504020200020000" pitchFamily="34" charset="0"/>
            </a:endParaRPr>
          </a:p>
          <a:p>
            <a:pPr marL="11113" algn="just"/>
            <a:endParaRPr lang="it-IT" sz="1200" b="1" dirty="0">
              <a:solidFill>
                <a:schemeClr val="accent4">
                  <a:lumMod val="20000"/>
                  <a:lumOff val="80000"/>
                </a:schemeClr>
              </a:solidFill>
              <a:latin typeface="Posterama" panose="020B0504020200020000" pitchFamily="34" charset="0"/>
              <a:cs typeface="Posterama" panose="020B0504020200020000" pitchFamily="34" charset="0"/>
            </a:endParaRPr>
          </a:p>
        </p:txBody>
      </p:sp>
      <p:pic>
        <p:nvPicPr>
          <p:cNvPr id="12" name="Immagine 11" descr="Immagine che contiene Carattere, Elementi grafici, schermata, grafica&#10;&#10;Descrizione generata automaticamente">
            <a:extLst>
              <a:ext uri="{FF2B5EF4-FFF2-40B4-BE49-F238E27FC236}">
                <a16:creationId xmlns:a16="http://schemas.microsoft.com/office/drawing/2014/main" id="{D3D15318-1DD0-DAB0-BA7E-76F33D6708B3}"/>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13" name="Immagine 12" descr="Immagine che contiene schermata, Elementi grafici, Policromia, grafica&#10;&#10;Descrizione generata automaticamente">
            <a:extLst>
              <a:ext uri="{FF2B5EF4-FFF2-40B4-BE49-F238E27FC236}">
                <a16:creationId xmlns:a16="http://schemas.microsoft.com/office/drawing/2014/main" id="{FC624BD6-7C6D-DD93-5A67-34895A0E92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Tree>
    <p:extLst>
      <p:ext uri="{BB962C8B-B14F-4D97-AF65-F5344CB8AC3E}">
        <p14:creationId xmlns:p14="http://schemas.microsoft.com/office/powerpoint/2010/main" val="2410440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64560-149E-0DE0-8F59-2784B07E2D18}"/>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DE75F747-3B48-6F8D-125B-13E62D9A2085}"/>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E1409CA7-52AC-7EE3-883A-FD3D2EBD8F07}"/>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49E50D55-340F-4BC0-7059-5B61A7A547F7}"/>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3D4C591D-0F7C-55D7-0CD7-1E3299FD0093}"/>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12" name="Rettangolo 11">
            <a:extLst>
              <a:ext uri="{FF2B5EF4-FFF2-40B4-BE49-F238E27FC236}">
                <a16:creationId xmlns:a16="http://schemas.microsoft.com/office/drawing/2014/main" id="{91C3ED51-1DCD-5D2B-4EB7-C3F6C3B76629}"/>
              </a:ext>
            </a:extLst>
          </p:cNvPr>
          <p:cNvSpPr/>
          <p:nvPr/>
        </p:nvSpPr>
        <p:spPr>
          <a:xfrm>
            <a:off x="-10424" y="2274995"/>
            <a:ext cx="6878850" cy="19411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sz="4000" b="1" kern="100" dirty="0">
                <a:effectLst/>
                <a:latin typeface="Posterama" panose="020B0504020200020000" pitchFamily="34" charset="0"/>
                <a:ea typeface="Aptos" panose="020B0004020202020204" pitchFamily="34" charset="0"/>
                <a:cs typeface="Posterama" panose="020B0504020200020000" pitchFamily="34" charset="0"/>
              </a:rPr>
              <a:t>CORSO </a:t>
            </a:r>
            <a:br>
              <a:rPr lang="it-IT" sz="4000" b="1" kern="100" dirty="0">
                <a:effectLst/>
                <a:latin typeface="Posterama" panose="020B0504020200020000" pitchFamily="34" charset="0"/>
                <a:ea typeface="Aptos" panose="020B0004020202020204" pitchFamily="34" charset="0"/>
                <a:cs typeface="Posterama" panose="020B0504020200020000" pitchFamily="34" charset="0"/>
              </a:rPr>
            </a:br>
            <a:r>
              <a:rPr lang="it-IT" sz="4000" b="1" kern="100" dirty="0">
                <a:effectLst/>
                <a:latin typeface="Posterama" panose="020B0504020200020000" pitchFamily="34" charset="0"/>
                <a:ea typeface="Aptos" panose="020B0004020202020204" pitchFamily="34" charset="0"/>
                <a:cs typeface="Posterama" panose="020B0504020200020000" pitchFamily="34" charset="0"/>
              </a:rPr>
              <a:t>PER RESPONSABILI SAFEGUARDING</a:t>
            </a:r>
            <a:endParaRPr lang="it-IT" sz="4000" kern="100" dirty="0">
              <a:effectLst/>
              <a:latin typeface="Posterama" panose="020B0504020200020000" pitchFamily="34" charset="0"/>
              <a:ea typeface="Aptos" panose="020B0004020202020204" pitchFamily="34" charset="0"/>
              <a:cs typeface="Posterama" panose="020B0504020200020000" pitchFamily="34" charset="0"/>
            </a:endParaRPr>
          </a:p>
        </p:txBody>
      </p:sp>
      <p:pic>
        <p:nvPicPr>
          <p:cNvPr id="7" name="Immagine 6" descr="Immagine che contiene testo, Carattere, Elementi grafici, grafica&#10;&#10;Descrizione generata automaticamente">
            <a:extLst>
              <a:ext uri="{FF2B5EF4-FFF2-40B4-BE49-F238E27FC236}">
                <a16:creationId xmlns:a16="http://schemas.microsoft.com/office/drawing/2014/main" id="{C6D822CF-81BD-133D-8256-BD13856711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3089" y="7568883"/>
            <a:ext cx="1151822" cy="807694"/>
          </a:xfrm>
          <a:prstGeom prst="rect">
            <a:avLst/>
          </a:prstGeom>
        </p:spPr>
      </p:pic>
      <p:pic>
        <p:nvPicPr>
          <p:cNvPr id="15" name="Immagine 14" descr="Immagine che contiene schermata, Elementi grafici, Policromia, grafica&#10;&#10;Descrizione generata automaticamente">
            <a:extLst>
              <a:ext uri="{FF2B5EF4-FFF2-40B4-BE49-F238E27FC236}">
                <a16:creationId xmlns:a16="http://schemas.microsoft.com/office/drawing/2014/main" id="{D37860B4-C132-EAA4-CE08-40276E568B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
        <p:nvSpPr>
          <p:cNvPr id="2" name="Rettangolo 1">
            <a:extLst>
              <a:ext uri="{FF2B5EF4-FFF2-40B4-BE49-F238E27FC236}">
                <a16:creationId xmlns:a16="http://schemas.microsoft.com/office/drawing/2014/main" id="{CC1EA21C-F979-E199-1987-68C13BF23493}"/>
              </a:ext>
            </a:extLst>
          </p:cNvPr>
          <p:cNvSpPr/>
          <p:nvPr/>
        </p:nvSpPr>
        <p:spPr>
          <a:xfrm>
            <a:off x="-10424" y="4561630"/>
            <a:ext cx="6832998" cy="19411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sz="4400" b="1" kern="100" dirty="0">
                <a:solidFill>
                  <a:schemeClr val="accent4">
                    <a:lumMod val="40000"/>
                    <a:lumOff val="60000"/>
                  </a:schemeClr>
                </a:solidFill>
                <a:effectLst/>
                <a:latin typeface="Posterama" panose="020B0504020200020000" pitchFamily="34" charset="0"/>
                <a:ea typeface="Aptos" panose="020B0004020202020204" pitchFamily="34" charset="0"/>
                <a:cs typeface="Posterama" panose="020B0504020200020000" pitchFamily="34" charset="0"/>
              </a:rPr>
              <a:t>PROGRAMMA</a:t>
            </a:r>
            <a:endParaRPr lang="it-IT" sz="4400" kern="100" dirty="0">
              <a:solidFill>
                <a:schemeClr val="accent4">
                  <a:lumMod val="40000"/>
                  <a:lumOff val="60000"/>
                </a:schemeClr>
              </a:solidFill>
              <a:effectLst/>
              <a:latin typeface="Posterama" panose="020B0504020200020000" pitchFamily="34" charset="0"/>
              <a:ea typeface="Aptos" panose="020B0004020202020204" pitchFamily="34" charset="0"/>
              <a:cs typeface="Posterama" panose="020B0504020200020000" pitchFamily="34" charset="0"/>
            </a:endParaRPr>
          </a:p>
        </p:txBody>
      </p:sp>
    </p:spTree>
    <p:extLst>
      <p:ext uri="{BB962C8B-B14F-4D97-AF65-F5344CB8AC3E}">
        <p14:creationId xmlns:p14="http://schemas.microsoft.com/office/powerpoint/2010/main" val="1665485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5333EE-3674-C516-A796-2646339E6123}"/>
            </a:ext>
          </a:extLst>
        </p:cNvPr>
        <p:cNvGrpSpPr/>
        <p:nvPr/>
      </p:nvGrpSpPr>
      <p:grpSpPr>
        <a:xfrm>
          <a:off x="0" y="0"/>
          <a:ext cx="0" cy="0"/>
          <a:chOff x="0" y="0"/>
          <a:chExt cx="0" cy="0"/>
        </a:xfrm>
      </p:grpSpPr>
      <p:sp>
        <p:nvSpPr>
          <p:cNvPr id="3" name="Sottotitolo 2">
            <a:extLst>
              <a:ext uri="{FF2B5EF4-FFF2-40B4-BE49-F238E27FC236}">
                <a16:creationId xmlns:a16="http://schemas.microsoft.com/office/drawing/2014/main" id="{026F4DE3-CB8D-762F-4E1D-A8768E8EB780}"/>
              </a:ext>
            </a:extLst>
          </p:cNvPr>
          <p:cNvSpPr>
            <a:spLocks noGrp="1"/>
          </p:cNvSpPr>
          <p:nvPr>
            <p:ph type="subTitle" idx="1"/>
          </p:nvPr>
        </p:nvSpPr>
        <p:spPr/>
        <p:txBody>
          <a:bodyPr/>
          <a:lstStyle/>
          <a:p>
            <a:endParaRPr lang="it-IT"/>
          </a:p>
        </p:txBody>
      </p:sp>
      <p:sp>
        <p:nvSpPr>
          <p:cNvPr id="6" name="Rettangolo 5">
            <a:extLst>
              <a:ext uri="{FF2B5EF4-FFF2-40B4-BE49-F238E27FC236}">
                <a16:creationId xmlns:a16="http://schemas.microsoft.com/office/drawing/2014/main" id="{625FD209-D2B6-7989-4A5B-7B718F1CCAF5}"/>
              </a:ext>
            </a:extLst>
          </p:cNvPr>
          <p:cNvSpPr/>
          <p:nvPr/>
        </p:nvSpPr>
        <p:spPr>
          <a:xfrm>
            <a:off x="1" y="646102"/>
            <a:ext cx="6857999" cy="7933001"/>
          </a:xfrm>
          <a:prstGeom prst="rect">
            <a:avLst/>
          </a:prstGeom>
          <a:solidFill>
            <a:srgbClr val="15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13"/>
          </a:p>
        </p:txBody>
      </p:sp>
      <p:pic>
        <p:nvPicPr>
          <p:cNvPr id="10" name="Immagine 9">
            <a:extLst>
              <a:ext uri="{FF2B5EF4-FFF2-40B4-BE49-F238E27FC236}">
                <a16:creationId xmlns:a16="http://schemas.microsoft.com/office/drawing/2014/main" id="{23E44094-3143-BFD9-80E9-4D5D6E9D12D6}"/>
              </a:ext>
            </a:extLst>
          </p:cNvPr>
          <p:cNvPicPr>
            <a:picLocks noChangeAspect="1"/>
          </p:cNvPicPr>
          <p:nvPr/>
        </p:nvPicPr>
        <p:blipFill rotWithShape="1">
          <a:blip r:embed="rId2"/>
          <a:srcRect t="57299"/>
          <a:stretch/>
        </p:blipFill>
        <p:spPr>
          <a:xfrm>
            <a:off x="4257" y="8567529"/>
            <a:ext cx="6858000" cy="29472"/>
          </a:xfrm>
          <a:prstGeom prst="rect">
            <a:avLst/>
          </a:prstGeom>
        </p:spPr>
      </p:pic>
      <p:pic>
        <p:nvPicPr>
          <p:cNvPr id="11" name="Immagine 10">
            <a:extLst>
              <a:ext uri="{FF2B5EF4-FFF2-40B4-BE49-F238E27FC236}">
                <a16:creationId xmlns:a16="http://schemas.microsoft.com/office/drawing/2014/main" id="{3743B3A5-3DEB-6E69-3BD2-86726FEF70B9}"/>
              </a:ext>
            </a:extLst>
          </p:cNvPr>
          <p:cNvPicPr>
            <a:picLocks noChangeAspect="1"/>
          </p:cNvPicPr>
          <p:nvPr/>
        </p:nvPicPr>
        <p:blipFill rotWithShape="1">
          <a:blip r:embed="rId2"/>
          <a:srcRect t="57299"/>
          <a:stretch/>
        </p:blipFill>
        <p:spPr>
          <a:xfrm>
            <a:off x="4152" y="628092"/>
            <a:ext cx="6864273" cy="29499"/>
          </a:xfrm>
          <a:prstGeom prst="rect">
            <a:avLst/>
          </a:prstGeom>
        </p:spPr>
      </p:pic>
      <p:sp>
        <p:nvSpPr>
          <p:cNvPr id="5" name="CasellaDiTesto 4">
            <a:extLst>
              <a:ext uri="{FF2B5EF4-FFF2-40B4-BE49-F238E27FC236}">
                <a16:creationId xmlns:a16="http://schemas.microsoft.com/office/drawing/2014/main" id="{5A9C90AA-5B0E-4CEB-94DC-B8F5A7780077}"/>
              </a:ext>
            </a:extLst>
          </p:cNvPr>
          <p:cNvSpPr txBox="1"/>
          <p:nvPr/>
        </p:nvSpPr>
        <p:spPr>
          <a:xfrm>
            <a:off x="539723" y="1484880"/>
            <a:ext cx="5793129" cy="523220"/>
          </a:xfrm>
          <a:prstGeom prst="rect">
            <a:avLst/>
          </a:prstGeom>
          <a:noFill/>
        </p:spPr>
        <p:txBody>
          <a:bodyPr wrap="square">
            <a:spAutoFit/>
          </a:bodyPr>
          <a:lstStyle/>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a:p>
            <a:pPr algn="just"/>
            <a:endParaRPr lang="it-IT" sz="1400" i="1" dirty="0">
              <a:solidFill>
                <a:schemeClr val="bg1"/>
              </a:solidFill>
              <a:latin typeface="Posterama" panose="020B0504020200020000" pitchFamily="34" charset="0"/>
              <a:ea typeface="Aptos" panose="020B0004020202020204" pitchFamily="34" charset="0"/>
              <a:cs typeface="Posterama" panose="020B0504020200020000" pitchFamily="34" charset="0"/>
            </a:endParaRPr>
          </a:p>
        </p:txBody>
      </p:sp>
      <p:sp>
        <p:nvSpPr>
          <p:cNvPr id="7" name="CasellaDiTesto 6">
            <a:extLst>
              <a:ext uri="{FF2B5EF4-FFF2-40B4-BE49-F238E27FC236}">
                <a16:creationId xmlns:a16="http://schemas.microsoft.com/office/drawing/2014/main" id="{C7924D56-ADF7-6166-5414-D9759AB048D3}"/>
              </a:ext>
            </a:extLst>
          </p:cNvPr>
          <p:cNvSpPr txBox="1"/>
          <p:nvPr/>
        </p:nvSpPr>
        <p:spPr>
          <a:xfrm>
            <a:off x="558205" y="1642942"/>
            <a:ext cx="5781589" cy="5909310"/>
          </a:xfrm>
          <a:prstGeom prst="rect">
            <a:avLst/>
          </a:prstGeom>
          <a:noFill/>
        </p:spPr>
        <p:txBody>
          <a:bodyPr wrap="square">
            <a:spAutoFit/>
          </a:bodyPr>
          <a:lstStyle/>
          <a:p>
            <a:pPr algn="just"/>
            <a:r>
              <a:rPr lang="it-IT" sz="1400" dirty="0">
                <a:solidFill>
                  <a:schemeClr val="bg1"/>
                </a:solidFill>
                <a:latin typeface="Posterama" panose="020B0504020200020000" pitchFamily="34" charset="0"/>
                <a:cs typeface="Posterama" panose="020B0504020200020000" pitchFamily="34" charset="0"/>
              </a:rPr>
              <a:t>Il Responsabile Safeguarding rappresenta un pilastro fondamentale per garantire la sicurezza e il benessere dei minori e di tutti i tesserati, contribuendo a costruire un sistema sportivo più equo e rispettoso dei diritti delle persone.</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Soltanto mediante la nomina del Responsabile Safeguarding, le singole Affiliate possono garantire che le politiche di </a:t>
            </a:r>
            <a:r>
              <a:rPr lang="it-IT" sz="1400" dirty="0" err="1">
                <a:solidFill>
                  <a:schemeClr val="bg1"/>
                </a:solidFill>
                <a:latin typeface="Posterama" panose="020B0504020200020000" pitchFamily="34" charset="0"/>
                <a:cs typeface="Posterama" panose="020B0504020200020000" pitchFamily="34" charset="0"/>
              </a:rPr>
              <a:t>safeguarding</a:t>
            </a:r>
            <a:r>
              <a:rPr lang="it-IT" sz="1400" dirty="0">
                <a:solidFill>
                  <a:schemeClr val="bg1"/>
                </a:solidFill>
                <a:latin typeface="Posterama" panose="020B0504020200020000" pitchFamily="34" charset="0"/>
                <a:cs typeface="Posterama" panose="020B0504020200020000" pitchFamily="34" charset="0"/>
              </a:rPr>
              <a:t> siano implementate in maniera efficace e che vi sia un punto di riferimento interno all’organizzazione per la protezione dei tesserati da abusi, violenze e discriminazioni.</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Per un responsabile Safeguarding, l’approccio psicologico rappresenta un elemento fondamentale per tutelare i minori e le persone vulnerabili in modo etico ed efficace. </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Il responsabile Safeguarding deve necessariamente formarsi per riconoscere i segnali di disagio e rischio, imparando a intervenire in modo tempestivo e rispettoso. Diviene indispensabile comprendere la complessità dell’abuso, non solo fisico ma anche psicologico ed emotivo, che può manifestarsi attraverso processi invisibili e compromettere lo sviluppo identitario e relazionale delle vittime</a:t>
            </a:r>
          </a:p>
          <a:p>
            <a:pPr algn="just"/>
            <a:endParaRPr lang="it-IT" sz="1400" dirty="0">
              <a:solidFill>
                <a:schemeClr val="bg1"/>
              </a:solidFill>
              <a:latin typeface="Posterama" panose="020B0504020200020000" pitchFamily="34" charset="0"/>
              <a:cs typeface="Posterama" panose="020B0504020200020000" pitchFamily="34" charset="0"/>
            </a:endParaRPr>
          </a:p>
          <a:p>
            <a:pPr algn="just"/>
            <a:r>
              <a:rPr lang="it-IT" sz="1400" dirty="0">
                <a:solidFill>
                  <a:schemeClr val="bg1"/>
                </a:solidFill>
                <a:latin typeface="Posterama" panose="020B0504020200020000" pitchFamily="34" charset="0"/>
                <a:cs typeface="Posterama" panose="020B0504020200020000" pitchFamily="34" charset="0"/>
              </a:rPr>
              <a:t>La prevenzione diventa un punto cardine, intesa non solo come azione di contrasto, ma come costruzione di ambienti sportivi inclusivi, basati su relazioni sane, fiducia e valorizzazione della persona, con il fine ultimo di promuovere una cultura del rispetto e del benessere, capace di arginare l’insorgenza di fenomeni di abuso. </a:t>
            </a:r>
          </a:p>
        </p:txBody>
      </p:sp>
      <p:pic>
        <p:nvPicPr>
          <p:cNvPr id="13" name="Immagine 12" descr="Immagine che contiene Carattere, Elementi grafici, schermata, grafica&#10;&#10;Descrizione generata automaticamente">
            <a:extLst>
              <a:ext uri="{FF2B5EF4-FFF2-40B4-BE49-F238E27FC236}">
                <a16:creationId xmlns:a16="http://schemas.microsoft.com/office/drawing/2014/main" id="{1BAF3890-749D-2186-486A-F6FEC1CF860D}"/>
              </a:ext>
            </a:extLst>
          </p:cNvPr>
          <p:cNvPicPr>
            <a:picLocks noChangeAspect="1"/>
          </p:cNvPicPr>
          <p:nvPr/>
        </p:nvPicPr>
        <p:blipFill>
          <a:blip r:embed="rId3"/>
          <a:stretch>
            <a:fillRect/>
          </a:stretch>
        </p:blipFill>
        <p:spPr>
          <a:xfrm>
            <a:off x="2963981" y="8708810"/>
            <a:ext cx="930037" cy="315518"/>
          </a:xfrm>
          <a:prstGeom prst="rect">
            <a:avLst/>
          </a:prstGeom>
        </p:spPr>
      </p:pic>
      <p:pic>
        <p:nvPicPr>
          <p:cNvPr id="14" name="Immagine 13" descr="Immagine che contiene schermata, Elementi grafici, Policromia, grafica&#10;&#10;Descrizione generata automaticamente">
            <a:extLst>
              <a:ext uri="{FF2B5EF4-FFF2-40B4-BE49-F238E27FC236}">
                <a16:creationId xmlns:a16="http://schemas.microsoft.com/office/drawing/2014/main" id="{4A15259D-C24D-E7F9-9440-8C0C0CF0A6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985" y="131376"/>
            <a:ext cx="1632030" cy="405791"/>
          </a:xfrm>
          <a:prstGeom prst="rect">
            <a:avLst/>
          </a:prstGeom>
        </p:spPr>
      </p:pic>
    </p:spTree>
    <p:extLst>
      <p:ext uri="{BB962C8B-B14F-4D97-AF65-F5344CB8AC3E}">
        <p14:creationId xmlns:p14="http://schemas.microsoft.com/office/powerpoint/2010/main" val="1523851134"/>
      </p:ext>
    </p:extLst>
  </p:cSld>
  <p:clrMapOvr>
    <a:masterClrMapping/>
  </p:clrMapOvr>
</p:sld>
</file>

<file path=ppt/theme/theme1.xml><?xml version="1.0" encoding="utf-8"?>
<a:theme xmlns:a="http://schemas.openxmlformats.org/drawingml/2006/main" name="Office 2013 - Tema 2022">
  <a:themeElements>
    <a:clrScheme name="Office 2013 - Tema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Tema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Tema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426</TotalTime>
  <Words>2517</Words>
  <Application>Microsoft Macintosh PowerPoint</Application>
  <PresentationFormat>Presentazione su schermo (4:3)</PresentationFormat>
  <Paragraphs>242</Paragraphs>
  <Slides>17</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17</vt:i4>
      </vt:variant>
    </vt:vector>
  </HeadingPairs>
  <TitlesOfParts>
    <vt:vector size="24" baseType="lpstr">
      <vt:lpstr>Arial</vt:lpstr>
      <vt:lpstr>Calibri</vt:lpstr>
      <vt:lpstr>Calibri Light</vt:lpstr>
      <vt:lpstr>Courier New</vt:lpstr>
      <vt:lpstr>Posterama</vt:lpstr>
      <vt:lpstr>Wingdings</vt:lpstr>
      <vt:lpstr>Office 2013 - Tema 2022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Minichilli Andrea</dc:creator>
  <cp:lastModifiedBy>Minichilli Andrea</cp:lastModifiedBy>
  <cp:revision>6</cp:revision>
  <cp:lastPrinted>2024-12-18T16:46:15Z</cp:lastPrinted>
  <dcterms:created xsi:type="dcterms:W3CDTF">2023-11-28T16:52:57Z</dcterms:created>
  <dcterms:modified xsi:type="dcterms:W3CDTF">2024-12-18T16:46:32Z</dcterms:modified>
</cp:coreProperties>
</file>